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8" r:id="rId2"/>
    <p:sldId id="1453" r:id="rId3"/>
    <p:sldId id="1454" r:id="rId4"/>
    <p:sldId id="1467" r:id="rId5"/>
    <p:sldId id="1455" r:id="rId6"/>
    <p:sldId id="1465" r:id="rId7"/>
    <p:sldId id="1456" r:id="rId8"/>
    <p:sldId id="1458" r:id="rId9"/>
    <p:sldId id="1463" r:id="rId10"/>
    <p:sldId id="1462" r:id="rId11"/>
    <p:sldId id="1460" r:id="rId12"/>
    <p:sldId id="1464" r:id="rId13"/>
    <p:sldId id="1468" r:id="rId14"/>
    <p:sldId id="1470" r:id="rId15"/>
    <p:sldId id="1469" r:id="rId16"/>
    <p:sldId id="1471" r:id="rId17"/>
    <p:sldId id="1466" r:id="rId18"/>
    <p:sldId id="1448" r:id="rId19"/>
    <p:sldId id="26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FFA"/>
    <a:srgbClr val="F1FFFB"/>
    <a:srgbClr val="E0EAEB"/>
    <a:srgbClr val="EBEBEB"/>
    <a:srgbClr val="EAF6F2"/>
    <a:srgbClr val="F6B279"/>
    <a:srgbClr val="D3EEE4"/>
    <a:srgbClr val="FF8AD8"/>
    <a:srgbClr val="0054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3" autoAdjust="0"/>
    <p:restoredTop sz="95884" autoAdjust="0"/>
  </p:normalViewPr>
  <p:slideViewPr>
    <p:cSldViewPr snapToGrid="0">
      <p:cViewPr varScale="1">
        <p:scale>
          <a:sx n="124" d="100"/>
          <a:sy n="124" d="100"/>
        </p:scale>
        <p:origin x="176" y="1152"/>
      </p:cViewPr>
      <p:guideLst/>
    </p:cSldViewPr>
  </p:slideViewPr>
  <p:notesTextViewPr>
    <p:cViewPr>
      <p:scale>
        <a:sx n="1" d="1"/>
        <a:sy n="1" d="1"/>
      </p:scale>
      <p:origin x="0" y="0"/>
    </p:cViewPr>
  </p:notesTextViewPr>
  <p:notesViewPr>
    <p:cSldViewPr snapToGrid="0">
      <p:cViewPr varScale="1">
        <p:scale>
          <a:sx n="97" d="100"/>
          <a:sy n="97" d="100"/>
        </p:scale>
        <p:origin x="2160"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4/28/20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dirty="0"/>
          </a:p>
        </p:txBody>
      </p:sp>
    </p:spTree>
    <p:extLst>
      <p:ext uri="{BB962C8B-B14F-4D97-AF65-F5344CB8AC3E}">
        <p14:creationId xmlns:p14="http://schemas.microsoft.com/office/powerpoint/2010/main" val="1607218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746DE6-3336-457D-A091-FA20AC1C536E}" type="slidenum">
              <a:rPr lang="en-US" smtClean="0"/>
              <a:t>3</a:t>
            </a:fld>
            <a:endParaRPr lang="en-US" dirty="0"/>
          </a:p>
        </p:txBody>
      </p:sp>
    </p:spTree>
    <p:extLst>
      <p:ext uri="{BB962C8B-B14F-4D97-AF65-F5344CB8AC3E}">
        <p14:creationId xmlns:p14="http://schemas.microsoft.com/office/powerpoint/2010/main" val="675240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746DE6-3336-457D-A091-FA20AC1C536E}" type="slidenum">
              <a:rPr lang="en-US" smtClean="0"/>
              <a:t>4</a:t>
            </a:fld>
            <a:endParaRPr lang="en-US" dirty="0"/>
          </a:p>
        </p:txBody>
      </p:sp>
    </p:spTree>
    <p:extLst>
      <p:ext uri="{BB962C8B-B14F-4D97-AF65-F5344CB8AC3E}">
        <p14:creationId xmlns:p14="http://schemas.microsoft.com/office/powerpoint/2010/main" val="2762670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746DE6-3336-457D-A091-FA20AC1C536E}" type="slidenum">
              <a:rPr lang="en-US" smtClean="0"/>
              <a:t>5</a:t>
            </a:fld>
            <a:endParaRPr lang="en-US" dirty="0"/>
          </a:p>
        </p:txBody>
      </p:sp>
    </p:spTree>
    <p:extLst>
      <p:ext uri="{BB962C8B-B14F-4D97-AF65-F5344CB8AC3E}">
        <p14:creationId xmlns:p14="http://schemas.microsoft.com/office/powerpoint/2010/main" val="3557929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746DE6-3336-457D-A091-FA20AC1C536E}" type="slidenum">
              <a:rPr lang="en-US" smtClean="0"/>
              <a:t>6</a:t>
            </a:fld>
            <a:endParaRPr lang="en-US" dirty="0"/>
          </a:p>
        </p:txBody>
      </p:sp>
    </p:spTree>
    <p:extLst>
      <p:ext uri="{BB962C8B-B14F-4D97-AF65-F5344CB8AC3E}">
        <p14:creationId xmlns:p14="http://schemas.microsoft.com/office/powerpoint/2010/main" val="1313166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Added optional plural for goals</a:t>
            </a:r>
          </a:p>
        </p:txBody>
      </p:sp>
      <p:sp>
        <p:nvSpPr>
          <p:cNvPr id="4" name="Slide Number Placeholder 3"/>
          <p:cNvSpPr>
            <a:spLocks noGrp="1"/>
          </p:cNvSpPr>
          <p:nvPr>
            <p:ph type="sldNum" sz="quarter" idx="5"/>
          </p:nvPr>
        </p:nvSpPr>
        <p:spPr/>
        <p:txBody>
          <a:bodyPr/>
          <a:lstStyle/>
          <a:p>
            <a:fld id="{E0746DE6-3336-457D-A091-FA20AC1C536E}" type="slidenum">
              <a:rPr lang="en-US" smtClean="0"/>
              <a:t>7</a:t>
            </a:fld>
            <a:endParaRPr lang="en-US" dirty="0"/>
          </a:p>
        </p:txBody>
      </p:sp>
    </p:spTree>
    <p:extLst>
      <p:ext uri="{BB962C8B-B14F-4D97-AF65-F5344CB8AC3E}">
        <p14:creationId xmlns:p14="http://schemas.microsoft.com/office/powerpoint/2010/main" val="109582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E0746DE6-3336-457D-A091-FA20AC1C536E}" type="slidenum">
              <a:rPr lang="en-US" smtClean="0"/>
              <a:t>8</a:t>
            </a:fld>
            <a:endParaRPr lang="en-US" dirty="0"/>
          </a:p>
        </p:txBody>
      </p:sp>
    </p:spTree>
    <p:extLst>
      <p:ext uri="{BB962C8B-B14F-4D97-AF65-F5344CB8AC3E}">
        <p14:creationId xmlns:p14="http://schemas.microsoft.com/office/powerpoint/2010/main" val="1653116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Quote from Dazed Magazine CEO:</a:t>
            </a:r>
          </a:p>
          <a:p>
            <a:endParaRPr lang="en-GB" dirty="0"/>
          </a:p>
          <a:p>
            <a:pPr fontAlgn="base"/>
            <a:r>
              <a:rPr lang="en-GB" sz="1200" b="0" i="0" u="none" strike="noStrike" kern="1200" dirty="0">
                <a:solidFill>
                  <a:schemeClr val="tx1"/>
                </a:solidFill>
                <a:effectLst/>
                <a:latin typeface="+mn-lt"/>
                <a:ea typeface="+mn-ea"/>
                <a:cs typeface="+mn-cs"/>
              </a:rPr>
              <a:t>The question has to be ‘how do you make a call or judgment where there is no precedent?’ You have to apply common sense and put your values and authenticity before anything. Do that and I believe the business will follow. I don’t believe we are going to go back to business as usual, there is no business as usual after this. There is, what are your value propositions to your audience? Does it square with mine and my audience? If so let’s work together. </a:t>
            </a:r>
          </a:p>
          <a:p>
            <a:br>
              <a:rPr lang="en-GB" dirty="0"/>
            </a:br>
            <a:endParaRPr lang="en-GB" dirty="0"/>
          </a:p>
        </p:txBody>
      </p:sp>
      <p:sp>
        <p:nvSpPr>
          <p:cNvPr id="4" name="Slide Number Placeholder 3"/>
          <p:cNvSpPr>
            <a:spLocks noGrp="1"/>
          </p:cNvSpPr>
          <p:nvPr>
            <p:ph type="sldNum" sz="quarter" idx="5"/>
          </p:nvPr>
        </p:nvSpPr>
        <p:spPr/>
        <p:txBody>
          <a:bodyPr/>
          <a:lstStyle/>
          <a:p>
            <a:fld id="{E0746DE6-3336-457D-A091-FA20AC1C536E}" type="slidenum">
              <a:rPr lang="en-US" smtClean="0"/>
              <a:t>9</a:t>
            </a:fld>
            <a:endParaRPr lang="en-US" dirty="0"/>
          </a:p>
        </p:txBody>
      </p:sp>
    </p:spTree>
    <p:extLst>
      <p:ext uri="{BB962C8B-B14F-4D97-AF65-F5344CB8AC3E}">
        <p14:creationId xmlns:p14="http://schemas.microsoft.com/office/powerpoint/2010/main" val="36570130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746DE6-3336-457D-A091-FA20AC1C536E}" type="slidenum">
              <a:rPr lang="en-US" smtClean="0"/>
              <a:t>10</a:t>
            </a:fld>
            <a:endParaRPr lang="en-US" dirty="0"/>
          </a:p>
        </p:txBody>
      </p:sp>
    </p:spTree>
    <p:extLst>
      <p:ext uri="{BB962C8B-B14F-4D97-AF65-F5344CB8AC3E}">
        <p14:creationId xmlns:p14="http://schemas.microsoft.com/office/powerpoint/2010/main" val="3271423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0746DE6-3336-457D-A091-FA20AC1C536E}" type="slidenum">
              <a:rPr lang="en-US" smtClean="0"/>
              <a:t>13</a:t>
            </a:fld>
            <a:endParaRPr lang="en-US" dirty="0"/>
          </a:p>
        </p:txBody>
      </p:sp>
    </p:spTree>
    <p:extLst>
      <p:ext uri="{BB962C8B-B14F-4D97-AF65-F5344CB8AC3E}">
        <p14:creationId xmlns:p14="http://schemas.microsoft.com/office/powerpoint/2010/main" val="2447528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GB" dirty="0"/>
              <a:t>© Lily Grey Ltd 2019</a:t>
            </a:r>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1728930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25EAB52-EAA0-674B-A705-B3D983BFC6B2}" type="datetime1">
              <a:rPr lang="en-GB" smtClean="0"/>
              <a:t>28/04/2020</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pic>
        <p:nvPicPr>
          <p:cNvPr id="7" name="Picture 6" descr="A picture containing drawing, clock&#10;&#10;Description automatically generated">
            <a:extLst>
              <a:ext uri="{FF2B5EF4-FFF2-40B4-BE49-F238E27FC236}">
                <a16:creationId xmlns:a16="http://schemas.microsoft.com/office/drawing/2014/main" id="{0F121C63-039A-FF49-8E4F-17BC2574C63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14884" y="6538912"/>
            <a:ext cx="1246632" cy="286726"/>
          </a:xfrm>
          <a:prstGeom prst="rect">
            <a:avLst/>
          </a:prstGeom>
        </p:spPr>
      </p:pic>
    </p:spTree>
    <p:extLst>
      <p:ext uri="{BB962C8B-B14F-4D97-AF65-F5344CB8AC3E}">
        <p14:creationId xmlns:p14="http://schemas.microsoft.com/office/powerpoint/2010/main" val="3595179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E1B734-FA6E-4A42-8B6B-0C165028A2B4}" type="datetime1">
              <a:rPr lang="en-GB" smtClean="0"/>
              <a:t>28/04/2020</a:t>
            </a:fld>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369463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21105" y="180808"/>
            <a:ext cx="10515600" cy="1325563"/>
          </a:xfrm>
        </p:spPr>
        <p:txBody>
          <a:bodyPr/>
          <a:lstStyle/>
          <a:p>
            <a:r>
              <a:rPr lang="en-US"/>
              <a:t>Click to edit Master title style</a:t>
            </a:r>
          </a:p>
        </p:txBody>
      </p:sp>
      <p:sp>
        <p:nvSpPr>
          <p:cNvPr id="3" name="Content Placeholder 2"/>
          <p:cNvSpPr>
            <a:spLocks noGrp="1"/>
          </p:cNvSpPr>
          <p:nvPr>
            <p:ph idx="1"/>
          </p:nvPr>
        </p:nvSpPr>
        <p:spPr>
          <a:xfrm>
            <a:off x="421105" y="1755691"/>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21105" y="6360025"/>
            <a:ext cx="2743200" cy="365125"/>
          </a:xfrm>
        </p:spPr>
        <p:txBody>
          <a:bodyPr/>
          <a:lstStyle/>
          <a:p>
            <a:r>
              <a:rPr lang="en-GB" dirty="0"/>
              <a:t>© Lily Grey Ltd 2019</a:t>
            </a:r>
            <a:endParaRPr lang="en-US" dirty="0"/>
          </a:p>
        </p:txBody>
      </p:sp>
      <p:sp>
        <p:nvSpPr>
          <p:cNvPr id="6" name="Slide Number Placeholder 5"/>
          <p:cNvSpPr>
            <a:spLocks noGrp="1"/>
          </p:cNvSpPr>
          <p:nvPr>
            <p:ph type="sldNum" sz="quarter" idx="12"/>
          </p:nvPr>
        </p:nvSpPr>
        <p:spPr>
          <a:xfrm>
            <a:off x="9236242" y="6356350"/>
            <a:ext cx="2743200" cy="365125"/>
          </a:xfrm>
        </p:spPr>
        <p:txBody>
          <a:bodyPr/>
          <a:lstStyle/>
          <a:p>
            <a:fld id="{3352CBF5-17B8-4387-88A6-ABF9F8C64D5A}" type="slidenum">
              <a:rPr lang="en-US" smtClean="0"/>
              <a:t>‹#›</a:t>
            </a:fld>
            <a:endParaRPr lang="en-US" dirty="0"/>
          </a:p>
        </p:txBody>
      </p:sp>
      <p:pic>
        <p:nvPicPr>
          <p:cNvPr id="7" name="Picture 6" descr="A picture containing drawing, clock&#10;&#10;Description automatically generated">
            <a:extLst>
              <a:ext uri="{FF2B5EF4-FFF2-40B4-BE49-F238E27FC236}">
                <a16:creationId xmlns:a16="http://schemas.microsoft.com/office/drawing/2014/main" id="{FF3E59C2-14D8-ED4E-94D7-3EACD9D6127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421105" y="6366118"/>
            <a:ext cx="1700291" cy="391067"/>
          </a:xfrm>
          <a:prstGeom prst="rect">
            <a:avLst/>
          </a:prstGeom>
        </p:spPr>
      </p:pic>
    </p:spTree>
    <p:extLst>
      <p:ext uri="{BB962C8B-B14F-4D97-AF65-F5344CB8AC3E}">
        <p14:creationId xmlns:p14="http://schemas.microsoft.com/office/powerpoint/2010/main" val="2081304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4036214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10109138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A08F01-2819-F14C-BAF0-DA79623C8C5C}" type="datetime1">
              <a:rPr lang="en-GB" smtClean="0"/>
              <a:t>28/04/2020</a:t>
            </a:fld>
            <a:endParaRPr lang="en-US" dirty="0"/>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67207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823E114-2F5D-B148-829C-E5DA1B95D563}" type="datetime1">
              <a:rPr lang="en-GB" smtClean="0"/>
              <a:t>28/04/2020</a:t>
            </a:fld>
            <a:endParaRPr lang="en-US" dirty="0"/>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15722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66C402-8840-3047-BFA7-A791B823B3EB}" type="datetime1">
              <a:rPr lang="en-GB" smtClean="0"/>
              <a:t>28/04/2020</a:t>
            </a:fld>
            <a:endParaRPr lang="en-US" dirty="0"/>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463090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4694269-C923-2F4F-9AFE-FD0432C8A05E}" type="datetime1">
              <a:rPr lang="en-GB" smtClean="0"/>
              <a:t>28/04/2020</a:t>
            </a:fld>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2197589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4FD2A1-3A9B-C442-897E-1FF2B478531B}" type="datetime1">
              <a:rPr lang="en-GB" smtClean="0"/>
              <a:t>28/04/2020</a:t>
            </a:fld>
            <a:endParaRPr lang="en-US" dirty="0"/>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3352CBF5-17B8-4387-88A6-ABF9F8C64D5A}" type="slidenum">
              <a:rPr lang="en-US" smtClean="0"/>
              <a:t>‹#›</a:t>
            </a:fld>
            <a:endParaRPr lang="en-US" dirty="0"/>
          </a:p>
        </p:txBody>
      </p:sp>
    </p:spTree>
    <p:extLst>
      <p:ext uri="{BB962C8B-B14F-4D97-AF65-F5344CB8AC3E}">
        <p14:creationId xmlns:p14="http://schemas.microsoft.com/office/powerpoint/2010/main" val="1128741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dirty="0"/>
              <a:t>© Lily Grey Ltd 2019</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52CBF5-17B8-4387-88A6-ABF9F8C64D5A}" type="slidenum">
              <a:rPr lang="en-US" smtClean="0"/>
              <a:t>‹#›</a:t>
            </a:fld>
            <a:endParaRPr lang="en-US" dirty="0"/>
          </a:p>
        </p:txBody>
      </p:sp>
    </p:spTree>
    <p:extLst>
      <p:ext uri="{BB962C8B-B14F-4D97-AF65-F5344CB8AC3E}">
        <p14:creationId xmlns:p14="http://schemas.microsoft.com/office/powerpoint/2010/main" val="1408592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1.emf"/><Relationship Id="rId4" Type="http://schemas.openxmlformats.org/officeDocument/2006/relationships/package" Target="../embeddings/Microsoft_Excel_Worksheet.xlsx"/></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12.emf"/></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3.emf"/></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4.emf"/></Relationships>
</file>

<file path=ppt/slides/_rels/slide17.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5.emf"/></Relationships>
</file>

<file path=ppt/slides/_rels/slide1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tricia@lilygrey.com" TargetMode="External"/><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hyperlink" Target="mailto:Katharine@futuresmartmedia.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 name="Rectangle 69">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8">
            <a:extLst>
              <a:ext uri="{FF2B5EF4-FFF2-40B4-BE49-F238E27FC236}">
                <a16:creationId xmlns:a16="http://schemas.microsoft.com/office/drawing/2014/main" id="{D2453599-96F4-A840-A0E0-C90D3C58174D}"/>
              </a:ext>
            </a:extLst>
          </p:cNvPr>
          <p:cNvSpPr>
            <a:spLocks noGrp="1"/>
          </p:cNvSpPr>
          <p:nvPr>
            <p:ph type="ctrTitle"/>
          </p:nvPr>
        </p:nvSpPr>
        <p:spPr>
          <a:xfrm>
            <a:off x="6746628" y="1783959"/>
            <a:ext cx="4645250" cy="2889114"/>
          </a:xfrm>
        </p:spPr>
        <p:txBody>
          <a:bodyPr anchor="b">
            <a:normAutofit/>
          </a:bodyPr>
          <a:lstStyle/>
          <a:p>
            <a:pPr algn="l"/>
            <a:r>
              <a:rPr lang="en-GB" sz="4700" dirty="0">
                <a:solidFill>
                  <a:schemeClr val="bg1"/>
                </a:solidFill>
              </a:rPr>
              <a:t>How to create a Covid19 Strategy</a:t>
            </a:r>
          </a:p>
        </p:txBody>
      </p:sp>
      <p:sp>
        <p:nvSpPr>
          <p:cNvPr id="14" name="Subtitle 13">
            <a:extLst>
              <a:ext uri="{FF2B5EF4-FFF2-40B4-BE49-F238E27FC236}">
                <a16:creationId xmlns:a16="http://schemas.microsoft.com/office/drawing/2014/main" id="{EC0B23A3-0DE0-DB41-8E7D-138A533417AE}"/>
              </a:ext>
            </a:extLst>
          </p:cNvPr>
          <p:cNvSpPr>
            <a:spLocks noGrp="1"/>
          </p:cNvSpPr>
          <p:nvPr>
            <p:ph type="subTitle" idx="1"/>
          </p:nvPr>
        </p:nvSpPr>
        <p:spPr>
          <a:xfrm>
            <a:off x="6746627" y="4750893"/>
            <a:ext cx="4645250" cy="1147863"/>
          </a:xfrm>
        </p:spPr>
        <p:txBody>
          <a:bodyPr anchor="t">
            <a:normAutofit/>
          </a:bodyPr>
          <a:lstStyle/>
          <a:p>
            <a:pPr algn="l"/>
            <a:r>
              <a:rPr lang="en-GB" sz="2000" dirty="0">
                <a:solidFill>
                  <a:schemeClr val="bg1"/>
                </a:solidFill>
              </a:rPr>
              <a:t>A toolkit for media companies</a:t>
            </a:r>
          </a:p>
        </p:txBody>
      </p:sp>
      <p:sp>
        <p:nvSpPr>
          <p:cNvPr id="72" name="Freeform: Shape 71">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4" name="Freeform: Shape 73">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3" name="Picture 2" descr="A picture containing drawing, clock&#10;&#10;Description automatically generated">
            <a:extLst>
              <a:ext uri="{FF2B5EF4-FFF2-40B4-BE49-F238E27FC236}">
                <a16:creationId xmlns:a16="http://schemas.microsoft.com/office/drawing/2014/main" id="{72899C2A-D8A1-3C48-8505-D8A5E73F8A8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19382" y="2279412"/>
            <a:ext cx="4047843" cy="931005"/>
          </a:xfrm>
          <a:prstGeom prst="rect">
            <a:avLst/>
          </a:prstGeom>
        </p:spPr>
      </p:pic>
    </p:spTree>
    <p:extLst>
      <p:ext uri="{BB962C8B-B14F-4D97-AF65-F5344CB8AC3E}">
        <p14:creationId xmlns:p14="http://schemas.microsoft.com/office/powerpoint/2010/main" val="775349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070E775-D2A4-7549-98CD-CD08AA2ED223}"/>
              </a:ext>
            </a:extLst>
          </p:cNvPr>
          <p:cNvSpPr>
            <a:spLocks noGrp="1"/>
          </p:cNvSpPr>
          <p:nvPr>
            <p:ph type="title"/>
          </p:nvPr>
        </p:nvSpPr>
        <p:spPr/>
        <p:txBody>
          <a:bodyPr/>
          <a:lstStyle/>
          <a:p>
            <a:r>
              <a:rPr lang="en-GB" dirty="0">
                <a:solidFill>
                  <a:schemeClr val="tx1">
                    <a:lumMod val="75000"/>
                    <a:lumOff val="25000"/>
                  </a:schemeClr>
                </a:solidFill>
              </a:rPr>
              <a:t>Phase 3 – Innovation </a:t>
            </a:r>
            <a:br>
              <a:rPr lang="en-GB" dirty="0"/>
            </a:br>
            <a:r>
              <a:rPr lang="en-GB" dirty="0"/>
              <a:t> </a:t>
            </a:r>
          </a:p>
        </p:txBody>
      </p:sp>
      <p:sp>
        <p:nvSpPr>
          <p:cNvPr id="6" name="Content Placeholder 5">
            <a:extLst>
              <a:ext uri="{FF2B5EF4-FFF2-40B4-BE49-F238E27FC236}">
                <a16:creationId xmlns:a16="http://schemas.microsoft.com/office/drawing/2014/main" id="{5B4FDD80-F870-0F4A-AB25-0BB6E341CAFD}"/>
              </a:ext>
            </a:extLst>
          </p:cNvPr>
          <p:cNvSpPr>
            <a:spLocks noGrp="1"/>
          </p:cNvSpPr>
          <p:nvPr>
            <p:ph idx="1"/>
          </p:nvPr>
        </p:nvSpPr>
        <p:spPr>
          <a:xfrm>
            <a:off x="480781" y="843589"/>
            <a:ext cx="11342918" cy="651613"/>
          </a:xfrm>
        </p:spPr>
        <p:txBody>
          <a:bodyPr lIns="90000">
            <a:noAutofit/>
          </a:bodyPr>
          <a:lstStyle/>
          <a:p>
            <a:pPr marL="0" indent="0">
              <a:buNone/>
            </a:pPr>
            <a:r>
              <a:rPr lang="en-GB" sz="2000" i="1" dirty="0">
                <a:solidFill>
                  <a:schemeClr val="accent4"/>
                </a:solidFill>
              </a:rPr>
              <a:t>Look at all parts of the value chain for innovation opportunities. Prioritise those that not only help survival right now, but help fast-track ‘blue-sky’ changes that deliver in the future.</a:t>
            </a:r>
          </a:p>
        </p:txBody>
      </p:sp>
      <p:sp>
        <p:nvSpPr>
          <p:cNvPr id="4" name="Slide Number Placeholder 3">
            <a:extLst>
              <a:ext uri="{FF2B5EF4-FFF2-40B4-BE49-F238E27FC236}">
                <a16:creationId xmlns:a16="http://schemas.microsoft.com/office/drawing/2014/main" id="{5A1B84A9-0183-204C-BFBE-420326F9C1D7}"/>
              </a:ext>
            </a:extLst>
          </p:cNvPr>
          <p:cNvSpPr>
            <a:spLocks noGrp="1"/>
          </p:cNvSpPr>
          <p:nvPr>
            <p:ph type="sldNum" sz="quarter" idx="12"/>
          </p:nvPr>
        </p:nvSpPr>
        <p:spPr/>
        <p:txBody>
          <a:bodyPr/>
          <a:lstStyle/>
          <a:p>
            <a:fld id="{3352CBF5-17B8-4387-88A6-ABF9F8C64D5A}" type="slidenum">
              <a:rPr lang="en-US" smtClean="0"/>
              <a:t>10</a:t>
            </a:fld>
            <a:endParaRPr lang="en-US" dirty="0"/>
          </a:p>
        </p:txBody>
      </p:sp>
      <p:graphicFrame>
        <p:nvGraphicFramePr>
          <p:cNvPr id="7" name="Table 6">
            <a:extLst>
              <a:ext uri="{FF2B5EF4-FFF2-40B4-BE49-F238E27FC236}">
                <a16:creationId xmlns:a16="http://schemas.microsoft.com/office/drawing/2014/main" id="{3475E7D2-F361-2C46-9637-7351E92FAF7C}"/>
              </a:ext>
            </a:extLst>
          </p:cNvPr>
          <p:cNvGraphicFramePr>
            <a:graphicFrameLocks noGrp="1"/>
          </p:cNvGraphicFramePr>
          <p:nvPr>
            <p:extLst>
              <p:ext uri="{D42A27DB-BD31-4B8C-83A1-F6EECF244321}">
                <p14:modId xmlns:p14="http://schemas.microsoft.com/office/powerpoint/2010/main" val="1470757440"/>
              </p:ext>
            </p:extLst>
          </p:nvPr>
        </p:nvGraphicFramePr>
        <p:xfrm>
          <a:off x="505645" y="1541197"/>
          <a:ext cx="11205574" cy="4001616"/>
        </p:xfrm>
        <a:graphic>
          <a:graphicData uri="http://schemas.openxmlformats.org/drawingml/2006/table">
            <a:tbl>
              <a:tblPr firstRow="1" bandRow="1">
                <a:tableStyleId>{00A15C55-8517-42AA-B614-E9B94910E393}</a:tableStyleId>
              </a:tblPr>
              <a:tblGrid>
                <a:gridCol w="6335422">
                  <a:extLst>
                    <a:ext uri="{9D8B030D-6E8A-4147-A177-3AD203B41FA5}">
                      <a16:colId xmlns:a16="http://schemas.microsoft.com/office/drawing/2014/main" val="1109120536"/>
                    </a:ext>
                  </a:extLst>
                </a:gridCol>
                <a:gridCol w="1893427">
                  <a:extLst>
                    <a:ext uri="{9D8B030D-6E8A-4147-A177-3AD203B41FA5}">
                      <a16:colId xmlns:a16="http://schemas.microsoft.com/office/drawing/2014/main" val="740900004"/>
                    </a:ext>
                  </a:extLst>
                </a:gridCol>
                <a:gridCol w="2976725">
                  <a:extLst>
                    <a:ext uri="{9D8B030D-6E8A-4147-A177-3AD203B41FA5}">
                      <a16:colId xmlns:a16="http://schemas.microsoft.com/office/drawing/2014/main" val="2625596813"/>
                    </a:ext>
                  </a:extLst>
                </a:gridCol>
              </a:tblGrid>
              <a:tr h="374496">
                <a:tc>
                  <a:txBody>
                    <a:bodyPr/>
                    <a:lstStyle/>
                    <a:p>
                      <a:r>
                        <a:rPr lang="en-GB" sz="1800" dirty="0"/>
                        <a:t>Activities</a:t>
                      </a:r>
                    </a:p>
                  </a:txBody>
                  <a:tcPr/>
                </a:tc>
                <a:tc>
                  <a:txBody>
                    <a:bodyPr/>
                    <a:lstStyle/>
                    <a:p>
                      <a:r>
                        <a:rPr lang="en-GB" sz="1800" dirty="0"/>
                        <a:t>Data</a:t>
                      </a:r>
                    </a:p>
                  </a:txBody>
                  <a:tcPr/>
                </a:tc>
                <a:tc>
                  <a:txBody>
                    <a:bodyPr/>
                    <a:lstStyle/>
                    <a:p>
                      <a:r>
                        <a:rPr lang="en-GB" sz="1800" dirty="0"/>
                        <a:t>Implementation</a:t>
                      </a:r>
                    </a:p>
                  </a:txBody>
                  <a:tcPr/>
                </a:tc>
                <a:extLst>
                  <a:ext uri="{0D108BD9-81ED-4DB2-BD59-A6C34878D82A}">
                    <a16:rowId xmlns:a16="http://schemas.microsoft.com/office/drawing/2014/main" val="4240807434"/>
                  </a:ext>
                </a:extLst>
              </a:tr>
              <a:tr h="1086103">
                <a:tc>
                  <a:txBody>
                    <a:bodyPr/>
                    <a:lstStyle/>
                    <a:p>
                      <a:pPr>
                        <a:spcAft>
                          <a:spcPts val="300"/>
                        </a:spcAft>
                      </a:pPr>
                      <a:r>
                        <a:rPr lang="en-GB" sz="1000" dirty="0">
                          <a:solidFill>
                            <a:schemeClr val="tx1">
                              <a:lumMod val="75000"/>
                              <a:lumOff val="25000"/>
                            </a:schemeClr>
                          </a:solidFill>
                        </a:rPr>
                        <a:t>SET FUTURE LONGER-TERM GOALS:</a:t>
                      </a:r>
                    </a:p>
                    <a:p>
                      <a:pPr marL="171450" indent="-171450">
                        <a:spcAft>
                          <a:spcPts val="300"/>
                        </a:spcAft>
                        <a:buFont typeface="Arial" panose="020B0604020202020204" pitchFamily="34" charset="0"/>
                        <a:buChar char="•"/>
                      </a:pPr>
                      <a:r>
                        <a:rPr lang="en-GB" sz="1000" dirty="0">
                          <a:solidFill>
                            <a:schemeClr val="tx1">
                              <a:lumMod val="75000"/>
                              <a:lumOff val="25000"/>
                            </a:schemeClr>
                          </a:solidFill>
                        </a:rPr>
                        <a:t>What parts of your company are thriving, what is barely surviving? Re-assess expected future risks</a:t>
                      </a:r>
                    </a:p>
                    <a:p>
                      <a:pPr marL="171450" indent="-171450">
                        <a:spcAft>
                          <a:spcPts val="300"/>
                        </a:spcAft>
                        <a:buFont typeface="Arial" panose="020B0604020202020204" pitchFamily="34" charset="0"/>
                        <a:buChar char="•"/>
                      </a:pPr>
                      <a:r>
                        <a:rPr lang="en-GB" sz="1000" dirty="0">
                          <a:solidFill>
                            <a:schemeClr val="tx1">
                              <a:lumMod val="75000"/>
                              <a:lumOff val="25000"/>
                            </a:schemeClr>
                          </a:solidFill>
                        </a:rPr>
                        <a:t>Reframe your organisation’s goals with a clear manifesto that articulates your purpose, objectives and long-term strategic priorities</a:t>
                      </a:r>
                    </a:p>
                    <a:p>
                      <a:pPr marL="171450" indent="-171450">
                        <a:spcAft>
                          <a:spcPts val="300"/>
                        </a:spcAft>
                        <a:buFont typeface="Arial" panose="020B0604020202020204" pitchFamily="34" charset="0"/>
                        <a:buChar char="•"/>
                      </a:pPr>
                      <a:r>
                        <a:rPr lang="en-GB" sz="1000" dirty="0">
                          <a:solidFill>
                            <a:schemeClr val="tx1">
                              <a:lumMod val="75000"/>
                              <a:lumOff val="25000"/>
                            </a:schemeClr>
                          </a:solidFill>
                        </a:rPr>
                        <a:t>If you’re going to make a change, try to make it double-count for sustainability / other social issues </a:t>
                      </a:r>
                    </a:p>
                  </a:txBody>
                  <a:tcPr/>
                </a:tc>
                <a:tc rowSpan="3">
                  <a:txBody>
                    <a:bodyPr/>
                    <a:lstStyle/>
                    <a:p>
                      <a:pPr>
                        <a:spcAft>
                          <a:spcPts val="300"/>
                        </a:spcAft>
                      </a:pPr>
                      <a:r>
                        <a:rPr lang="en-GB" sz="1000" dirty="0">
                          <a:solidFill>
                            <a:schemeClr val="tx1">
                              <a:lumMod val="75000"/>
                              <a:lumOff val="25000"/>
                            </a:schemeClr>
                          </a:solidFill>
                        </a:rPr>
                        <a:t>Data is key to the future success of all organisation.  </a:t>
                      </a:r>
                    </a:p>
                    <a:p>
                      <a:pPr>
                        <a:spcAft>
                          <a:spcPts val="300"/>
                        </a:spcAft>
                      </a:pPr>
                      <a:r>
                        <a:rPr lang="en-GB" sz="1000" dirty="0">
                          <a:solidFill>
                            <a:schemeClr val="tx1">
                              <a:lumMod val="75000"/>
                              <a:lumOff val="25000"/>
                            </a:schemeClr>
                          </a:solidFill>
                        </a:rPr>
                        <a:t>The media industry has pockets of organisations who are already data informed, using trends and KPIs to inform all their decisions, nimbly and flexibly.  </a:t>
                      </a:r>
                    </a:p>
                    <a:p>
                      <a:pPr>
                        <a:spcAft>
                          <a:spcPts val="300"/>
                        </a:spcAft>
                      </a:pPr>
                      <a:r>
                        <a:rPr lang="en-GB" sz="1000" dirty="0">
                          <a:solidFill>
                            <a:schemeClr val="tx1">
                              <a:lumMod val="75000"/>
                              <a:lumOff val="25000"/>
                            </a:schemeClr>
                          </a:solidFill>
                        </a:rPr>
                        <a:t>If you are not in this minority, use this time to cleanse and collate data on everything you do:  Track your conversion rates, your profits, your recoveries, your staff morale, your utilisation and more.  </a:t>
                      </a:r>
                    </a:p>
                    <a:p>
                      <a:pPr>
                        <a:spcAft>
                          <a:spcPts val="300"/>
                        </a:spcAft>
                      </a:pPr>
                      <a:r>
                        <a:rPr lang="en-GB" sz="1000" dirty="0">
                          <a:solidFill>
                            <a:schemeClr val="tx1">
                              <a:lumMod val="75000"/>
                              <a:lumOff val="25000"/>
                            </a:schemeClr>
                          </a:solidFill>
                        </a:rPr>
                        <a:t>If you can create the baselines and KPIS now you will be in a more robust position to survive long term.  </a:t>
                      </a:r>
                    </a:p>
                  </a:txBody>
                  <a:tcPr>
                    <a:solidFill>
                      <a:srgbClr val="EAF6F2">
                        <a:alpha val="54118"/>
                      </a:srgbClr>
                    </a:solidFill>
                  </a:tcPr>
                </a:tc>
                <a:tc>
                  <a:txBody>
                    <a:bodyPr/>
                    <a:lstStyle/>
                    <a:p>
                      <a:pPr marL="171450" indent="-171450">
                        <a:spcAft>
                          <a:spcPts val="300"/>
                        </a:spcAft>
                        <a:buFont typeface="Arial" panose="020B0604020202020204" pitchFamily="34" charset="0"/>
                        <a:buChar char="•"/>
                      </a:pPr>
                      <a:r>
                        <a:rPr lang="en-GB" sz="1000" dirty="0">
                          <a:solidFill>
                            <a:schemeClr val="tx1">
                              <a:lumMod val="75000"/>
                              <a:lumOff val="25000"/>
                            </a:schemeClr>
                          </a:solidFill>
                        </a:rPr>
                        <a:t>Develop an internal and external communications plan that lays specific aspects of your new future goals which are relevant to each stakeholder group </a:t>
                      </a:r>
                    </a:p>
                    <a:p>
                      <a:pPr marL="171450" indent="-171450">
                        <a:spcAft>
                          <a:spcPts val="300"/>
                        </a:spcAft>
                        <a:buFont typeface="Arial" panose="020B0604020202020204" pitchFamily="34" charset="0"/>
                        <a:buChar char="•"/>
                      </a:pPr>
                      <a:r>
                        <a:rPr lang="en-GB" sz="1000" dirty="0">
                          <a:solidFill>
                            <a:schemeClr val="tx1">
                              <a:lumMod val="75000"/>
                              <a:lumOff val="25000"/>
                            </a:schemeClr>
                          </a:solidFill>
                        </a:rPr>
                        <a:t>Drive employee and client confidence via clarity, vision and sharing</a:t>
                      </a:r>
                    </a:p>
                  </a:txBody>
                  <a:tcPr>
                    <a:solidFill>
                      <a:srgbClr val="D3EEE4"/>
                    </a:solidFill>
                  </a:tcPr>
                </a:tc>
                <a:extLst>
                  <a:ext uri="{0D108BD9-81ED-4DB2-BD59-A6C34878D82A}">
                    <a16:rowId xmlns:a16="http://schemas.microsoft.com/office/drawing/2014/main" val="248952496"/>
                  </a:ext>
                </a:extLst>
              </a:tr>
              <a:tr h="1027517">
                <a:tc>
                  <a:txBody>
                    <a:bodyPr/>
                    <a:lstStyle/>
                    <a:p>
                      <a:pPr>
                        <a:spcAft>
                          <a:spcPts val="300"/>
                        </a:spcAft>
                      </a:pPr>
                      <a:r>
                        <a:rPr lang="en-GB" sz="1000" dirty="0">
                          <a:solidFill>
                            <a:schemeClr val="tx1">
                              <a:lumMod val="75000"/>
                              <a:lumOff val="25000"/>
                            </a:schemeClr>
                          </a:solidFill>
                        </a:rPr>
                        <a:t>ESTABLISH NEW WAYS OF WORKING:</a:t>
                      </a:r>
                    </a:p>
                    <a:p>
                      <a:pPr marL="171450" indent="-171450">
                        <a:spcAft>
                          <a:spcPts val="300"/>
                        </a:spcAft>
                        <a:buFont typeface="Arial" panose="020B0604020202020204" pitchFamily="34" charset="0"/>
                        <a:buChar char="•"/>
                      </a:pPr>
                      <a:r>
                        <a:rPr lang="en-GB" sz="1000" dirty="0">
                          <a:solidFill>
                            <a:schemeClr val="tx1">
                              <a:lumMod val="75000"/>
                              <a:lumOff val="25000"/>
                            </a:schemeClr>
                          </a:solidFill>
                        </a:rPr>
                        <a:t>Look at your workflows, employee equipment and your premises</a:t>
                      </a:r>
                    </a:p>
                    <a:p>
                      <a:pPr marL="171450" indent="-171450">
                        <a:spcAft>
                          <a:spcPts val="300"/>
                        </a:spcAft>
                        <a:buFont typeface="Arial" panose="020B0604020202020204" pitchFamily="34" charset="0"/>
                        <a:buChar char="•"/>
                      </a:pPr>
                      <a:r>
                        <a:rPr lang="en-GB" sz="1000" dirty="0">
                          <a:solidFill>
                            <a:schemeClr val="tx1">
                              <a:lumMod val="75000"/>
                              <a:lumOff val="25000"/>
                            </a:schemeClr>
                          </a:solidFill>
                        </a:rPr>
                        <a:t>Use the available time to understand how you might right size with the right technology and tools long-term.  E.g. Is it cheaper to give employees laptops and home-working options combined with office hotdesking? </a:t>
                      </a:r>
                    </a:p>
                    <a:p>
                      <a:pPr marL="171450" indent="-171450">
                        <a:spcAft>
                          <a:spcPts val="300"/>
                        </a:spcAft>
                        <a:buFont typeface="Arial" panose="020B0604020202020204" pitchFamily="34" charset="0"/>
                        <a:buChar char="•"/>
                      </a:pPr>
                      <a:r>
                        <a:rPr lang="en-GB" sz="1000" dirty="0">
                          <a:solidFill>
                            <a:schemeClr val="tx1">
                              <a:lumMod val="75000"/>
                              <a:lumOff val="25000"/>
                            </a:schemeClr>
                          </a:solidFill>
                        </a:rPr>
                        <a:t>Dramatic change may now be possible giving the current burning platform</a:t>
                      </a:r>
                    </a:p>
                  </a:txBody>
                  <a:tcPr/>
                </a:tc>
                <a:tc vMerge="1">
                  <a:txBody>
                    <a:bodyPr/>
                    <a:lstStyle/>
                    <a:p>
                      <a:endParaRPr lang="en-GB" sz="1050" dirty="0"/>
                    </a:p>
                  </a:txBody>
                  <a:tcPr>
                    <a:solidFill>
                      <a:schemeClr val="bg1">
                        <a:lumMod val="85000"/>
                      </a:schemeClr>
                    </a:solidFill>
                  </a:tcPr>
                </a:tc>
                <a:tc>
                  <a:txBody>
                    <a:bodyPr/>
                    <a:lstStyle/>
                    <a:p>
                      <a:pPr marL="171450" indent="-171450">
                        <a:spcAft>
                          <a:spcPts val="300"/>
                        </a:spcAft>
                        <a:buFont typeface="Arial" panose="020B0604020202020204" pitchFamily="34" charset="0"/>
                        <a:buChar char="•"/>
                      </a:pPr>
                      <a:r>
                        <a:rPr lang="en-GB" sz="1000" dirty="0">
                          <a:solidFill>
                            <a:schemeClr val="tx1">
                              <a:lumMod val="75000"/>
                              <a:lumOff val="25000"/>
                            </a:schemeClr>
                          </a:solidFill>
                        </a:rPr>
                        <a:t>Develop a roadmap</a:t>
                      </a:r>
                    </a:p>
                    <a:p>
                      <a:pPr marL="171450" indent="-171450">
                        <a:spcAft>
                          <a:spcPts val="300"/>
                        </a:spcAft>
                        <a:buFont typeface="Arial" panose="020B0604020202020204" pitchFamily="34" charset="0"/>
                        <a:buChar char="•"/>
                      </a:pPr>
                      <a:r>
                        <a:rPr lang="en-GB" sz="1000" dirty="0">
                          <a:solidFill>
                            <a:schemeClr val="tx1">
                              <a:lumMod val="75000"/>
                              <a:lumOff val="25000"/>
                            </a:schemeClr>
                          </a:solidFill>
                        </a:rPr>
                        <a:t>Get key employees on-board to act as ambassadors for the project</a:t>
                      </a:r>
                    </a:p>
                    <a:p>
                      <a:pPr marL="171450" indent="-171450">
                        <a:spcAft>
                          <a:spcPts val="300"/>
                        </a:spcAft>
                        <a:buFont typeface="Arial" panose="020B0604020202020204" pitchFamily="34" charset="0"/>
                        <a:buChar char="•"/>
                      </a:pPr>
                      <a:r>
                        <a:rPr lang="en-GB" sz="1000" dirty="0">
                          <a:solidFill>
                            <a:schemeClr val="tx1">
                              <a:lumMod val="75000"/>
                              <a:lumOff val="25000"/>
                            </a:schemeClr>
                          </a:solidFill>
                        </a:rPr>
                        <a:t>Where feasible, test and learn</a:t>
                      </a:r>
                    </a:p>
                  </a:txBody>
                  <a:tcPr>
                    <a:solidFill>
                      <a:srgbClr val="EAF6F2"/>
                    </a:solidFill>
                  </a:tcPr>
                </a:tc>
                <a:extLst>
                  <a:ext uri="{0D108BD9-81ED-4DB2-BD59-A6C34878D82A}">
                    <a16:rowId xmlns:a16="http://schemas.microsoft.com/office/drawing/2014/main" val="3056930408"/>
                  </a:ext>
                </a:extLst>
              </a:tr>
              <a:tr h="1086103">
                <a:tc>
                  <a:txBody>
                    <a:bodyPr/>
                    <a:lstStyle/>
                    <a:p>
                      <a:pPr marL="0" marR="0" lvl="0" indent="0" algn="l" defTabSz="914400" rtl="0" eaLnBrk="1" fontAlgn="auto" latinLnBrk="0" hangingPunct="1">
                        <a:lnSpc>
                          <a:spcPct val="100000"/>
                        </a:lnSpc>
                        <a:spcBef>
                          <a:spcPts val="0"/>
                        </a:spcBef>
                        <a:spcAft>
                          <a:spcPts val="300"/>
                        </a:spcAft>
                        <a:buClrTx/>
                        <a:buSzTx/>
                        <a:buFontTx/>
                        <a:buNone/>
                        <a:tabLst/>
                        <a:defRPr/>
                      </a:pPr>
                      <a:r>
                        <a:rPr lang="en-GB" sz="1000" dirty="0">
                          <a:solidFill>
                            <a:schemeClr val="tx1">
                              <a:lumMod val="75000"/>
                              <a:lumOff val="25000"/>
                            </a:schemeClr>
                          </a:solidFill>
                        </a:rPr>
                        <a:t>DEVELOP NEW PRODUCTS AND SERVICES:</a:t>
                      </a: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1000" dirty="0">
                          <a:solidFill>
                            <a:schemeClr val="tx1">
                              <a:lumMod val="75000"/>
                              <a:lumOff val="25000"/>
                            </a:schemeClr>
                          </a:solidFill>
                        </a:rPr>
                        <a:t>Development of new content concepts and new services is what media companies are good at. But the coronavirus challenge is different – companies need to dig deeper – bringing unthinkable and extraordinary ideas to the fore, whilst leveraging new trends e.g. rise in 16-34 linear viewing, talk-shows via Skype, mini-eps for scripted shows shot with virtual studios / animation</a:t>
                      </a:r>
                    </a:p>
                    <a:p>
                      <a:pPr marL="171450" marR="0" lvl="0" indent="-171450" algn="l" defTabSz="914400"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en-GB" sz="1000" dirty="0">
                          <a:solidFill>
                            <a:schemeClr val="tx1">
                              <a:lumMod val="75000"/>
                              <a:lumOff val="25000"/>
                            </a:schemeClr>
                          </a:solidFill>
                        </a:rPr>
                        <a:t>Look closer at changing client &amp; consumer needs and appetites – e.g. can new methods be employed, what requires higher quality content and what requires lower quality content?</a:t>
                      </a:r>
                    </a:p>
                  </a:txBody>
                  <a:tcPr/>
                </a:tc>
                <a:tc vMerge="1">
                  <a:txBody>
                    <a:bodyPr/>
                    <a:lstStyle/>
                    <a:p>
                      <a:endParaRPr lang="en-GB"/>
                    </a:p>
                  </a:txBody>
                  <a:tcPr/>
                </a:tc>
                <a:tc>
                  <a:txBody>
                    <a:bodyPr/>
                    <a:lstStyle/>
                    <a:p>
                      <a:pPr marL="171450" indent="-171450">
                        <a:spcAft>
                          <a:spcPts val="300"/>
                        </a:spcAft>
                        <a:buFont typeface="Arial" panose="020B0604020202020204" pitchFamily="34" charset="0"/>
                        <a:buChar char="•"/>
                      </a:pPr>
                      <a:r>
                        <a:rPr lang="en-GB" sz="1000" dirty="0">
                          <a:solidFill>
                            <a:schemeClr val="tx1">
                              <a:lumMod val="75000"/>
                              <a:lumOff val="25000"/>
                            </a:schemeClr>
                          </a:solidFill>
                        </a:rPr>
                        <a:t>Use a test-and-learn / rapid prototyping approach</a:t>
                      </a:r>
                    </a:p>
                    <a:p>
                      <a:pPr marL="171450" indent="-171450">
                        <a:spcAft>
                          <a:spcPts val="300"/>
                        </a:spcAft>
                        <a:buFont typeface="Arial" panose="020B0604020202020204" pitchFamily="34" charset="0"/>
                        <a:buChar char="•"/>
                      </a:pPr>
                      <a:r>
                        <a:rPr lang="en-GB" sz="1000" dirty="0">
                          <a:solidFill>
                            <a:schemeClr val="tx1">
                              <a:lumMod val="75000"/>
                              <a:lumOff val="25000"/>
                            </a:schemeClr>
                          </a:solidFill>
                        </a:rPr>
                        <a:t>Develop an internal and external communications plan that clarifies your approach and new offerings</a:t>
                      </a:r>
                    </a:p>
                    <a:p>
                      <a:pPr marL="171450" indent="-171450">
                        <a:spcAft>
                          <a:spcPts val="300"/>
                        </a:spcAft>
                        <a:buFont typeface="Arial" panose="020B0604020202020204" pitchFamily="34" charset="0"/>
                        <a:buChar char="•"/>
                      </a:pPr>
                      <a:r>
                        <a:rPr lang="en-GB" sz="1000" dirty="0">
                          <a:solidFill>
                            <a:schemeClr val="tx1">
                              <a:lumMod val="75000"/>
                              <a:lumOff val="25000"/>
                            </a:schemeClr>
                          </a:solidFill>
                        </a:rPr>
                        <a:t>Show confidence to all your stakeholders</a:t>
                      </a:r>
                    </a:p>
                  </a:txBody>
                  <a:tcPr>
                    <a:solidFill>
                      <a:srgbClr val="D3EEE4"/>
                    </a:solidFill>
                  </a:tcPr>
                </a:tc>
                <a:extLst>
                  <a:ext uri="{0D108BD9-81ED-4DB2-BD59-A6C34878D82A}">
                    <a16:rowId xmlns:a16="http://schemas.microsoft.com/office/drawing/2014/main" val="3171932354"/>
                  </a:ext>
                </a:extLst>
              </a:tr>
            </a:tbl>
          </a:graphicData>
        </a:graphic>
      </p:graphicFrame>
      <p:sp>
        <p:nvSpPr>
          <p:cNvPr id="9" name="TextBox 8">
            <a:extLst>
              <a:ext uri="{FF2B5EF4-FFF2-40B4-BE49-F238E27FC236}">
                <a16:creationId xmlns:a16="http://schemas.microsoft.com/office/drawing/2014/main" id="{A8AC8783-4217-C14F-9754-7798156C3A1B}"/>
              </a:ext>
            </a:extLst>
          </p:cNvPr>
          <p:cNvSpPr txBox="1"/>
          <p:nvPr/>
        </p:nvSpPr>
        <p:spPr>
          <a:xfrm>
            <a:off x="480781" y="5586827"/>
            <a:ext cx="11033010" cy="784830"/>
          </a:xfrm>
          <a:prstGeom prst="rect">
            <a:avLst/>
          </a:prstGeom>
          <a:noFill/>
        </p:spPr>
        <p:txBody>
          <a:bodyPr wrap="square" rtlCol="0">
            <a:spAutoFit/>
          </a:bodyPr>
          <a:lstStyle/>
          <a:p>
            <a:r>
              <a:rPr lang="en-GB" sz="1500" i="1" u="sng" dirty="0">
                <a:solidFill>
                  <a:schemeClr val="accent6"/>
                </a:solidFill>
              </a:rPr>
              <a:t>Why it’s important</a:t>
            </a:r>
            <a:r>
              <a:rPr lang="en-GB" sz="1500" i="1" dirty="0">
                <a:solidFill>
                  <a:schemeClr val="accent6"/>
                </a:solidFill>
              </a:rPr>
              <a:t>: Rapid innovation is critical in order to survive, but it also provides an opportunity to super-charge change that may already have already been needed in order to become more competitive and to build revenues and profits longer term. If you’re forced to change – turn it into an advantage.</a:t>
            </a:r>
          </a:p>
        </p:txBody>
      </p:sp>
    </p:spTree>
    <p:extLst>
      <p:ext uri="{BB962C8B-B14F-4D97-AF65-F5344CB8AC3E}">
        <p14:creationId xmlns:p14="http://schemas.microsoft.com/office/powerpoint/2010/main" val="3389134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DCC95-EB8A-F645-A1D8-7913748A11E1}"/>
              </a:ext>
            </a:extLst>
          </p:cNvPr>
          <p:cNvSpPr>
            <a:spLocks noGrp="1"/>
          </p:cNvSpPr>
          <p:nvPr>
            <p:ph type="title"/>
          </p:nvPr>
        </p:nvSpPr>
        <p:spPr/>
        <p:txBody>
          <a:bodyPr/>
          <a:lstStyle/>
          <a:p>
            <a:r>
              <a:rPr lang="en-GB" dirty="0">
                <a:solidFill>
                  <a:schemeClr val="tx1">
                    <a:lumMod val="75000"/>
                    <a:lumOff val="25000"/>
                  </a:schemeClr>
                </a:solidFill>
              </a:rPr>
              <a:t>Templates</a:t>
            </a:r>
          </a:p>
        </p:txBody>
      </p:sp>
      <p:sp>
        <p:nvSpPr>
          <p:cNvPr id="3" name="Text Placeholder 2">
            <a:extLst>
              <a:ext uri="{FF2B5EF4-FFF2-40B4-BE49-F238E27FC236}">
                <a16:creationId xmlns:a16="http://schemas.microsoft.com/office/drawing/2014/main" id="{EF65F67F-5FCE-564D-B9E6-A94FC504C9B5}"/>
              </a:ext>
            </a:extLst>
          </p:cNvPr>
          <p:cNvSpPr>
            <a:spLocks noGrp="1"/>
          </p:cNvSpPr>
          <p:nvPr>
            <p:ph type="body" idx="1"/>
          </p:nvPr>
        </p:nvSpPr>
        <p:spPr/>
        <p:txBody>
          <a:bodyPr/>
          <a:lstStyle/>
          <a:p>
            <a:r>
              <a:rPr lang="en-GB" dirty="0"/>
              <a:t>The following templates can be used to plan and track activities in Phases 1-3 above. </a:t>
            </a:r>
          </a:p>
        </p:txBody>
      </p:sp>
      <p:sp>
        <p:nvSpPr>
          <p:cNvPr id="4" name="Slide Number Placeholder 3">
            <a:extLst>
              <a:ext uri="{FF2B5EF4-FFF2-40B4-BE49-F238E27FC236}">
                <a16:creationId xmlns:a16="http://schemas.microsoft.com/office/drawing/2014/main" id="{D0615C00-7BE8-EA4F-8F23-FC6BD6A5BC85}"/>
              </a:ext>
            </a:extLst>
          </p:cNvPr>
          <p:cNvSpPr>
            <a:spLocks noGrp="1"/>
          </p:cNvSpPr>
          <p:nvPr>
            <p:ph type="sldNum" sz="quarter" idx="12"/>
          </p:nvPr>
        </p:nvSpPr>
        <p:spPr/>
        <p:txBody>
          <a:bodyPr/>
          <a:lstStyle/>
          <a:p>
            <a:fld id="{3352CBF5-17B8-4387-88A6-ABF9F8C64D5A}" type="slidenum">
              <a:rPr lang="en-US" smtClean="0"/>
              <a:t>11</a:t>
            </a:fld>
            <a:endParaRPr lang="en-US" dirty="0"/>
          </a:p>
        </p:txBody>
      </p:sp>
    </p:spTree>
    <p:extLst>
      <p:ext uri="{BB962C8B-B14F-4D97-AF65-F5344CB8AC3E}">
        <p14:creationId xmlns:p14="http://schemas.microsoft.com/office/powerpoint/2010/main" val="1336795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DAA2C4-1B32-2649-B7C6-19409B1D553E}"/>
              </a:ext>
            </a:extLst>
          </p:cNvPr>
          <p:cNvSpPr/>
          <p:nvPr/>
        </p:nvSpPr>
        <p:spPr>
          <a:xfrm>
            <a:off x="543633" y="1264175"/>
            <a:ext cx="10661144" cy="4849078"/>
          </a:xfrm>
          <a:prstGeom prst="rect">
            <a:avLst/>
          </a:prstGeom>
          <a:solidFill>
            <a:srgbClr val="F7FF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2" name="Rectangle 81">
            <a:extLst>
              <a:ext uri="{FF2B5EF4-FFF2-40B4-BE49-F238E27FC236}">
                <a16:creationId xmlns:a16="http://schemas.microsoft.com/office/drawing/2014/main" id="{A42A4CF3-23FF-8A48-A95E-596E31CC80E1}"/>
              </a:ext>
            </a:extLst>
          </p:cNvPr>
          <p:cNvSpPr/>
          <p:nvPr/>
        </p:nvSpPr>
        <p:spPr>
          <a:xfrm>
            <a:off x="3827777" y="4335958"/>
            <a:ext cx="3584158" cy="7705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sp>
        <p:nvSpPr>
          <p:cNvPr id="83" name="Rectangle 82">
            <a:extLst>
              <a:ext uri="{FF2B5EF4-FFF2-40B4-BE49-F238E27FC236}">
                <a16:creationId xmlns:a16="http://schemas.microsoft.com/office/drawing/2014/main" id="{F8A4FD65-4BA3-B743-9C59-CA5F54A12D4E}"/>
              </a:ext>
            </a:extLst>
          </p:cNvPr>
          <p:cNvSpPr/>
          <p:nvPr/>
        </p:nvSpPr>
        <p:spPr>
          <a:xfrm>
            <a:off x="7644487" y="4323453"/>
            <a:ext cx="3584158" cy="7705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sp>
        <p:nvSpPr>
          <p:cNvPr id="79" name="Rectangle 78">
            <a:extLst>
              <a:ext uri="{FF2B5EF4-FFF2-40B4-BE49-F238E27FC236}">
                <a16:creationId xmlns:a16="http://schemas.microsoft.com/office/drawing/2014/main" id="{3C2D4027-2D46-134A-85D0-585E079B3753}"/>
              </a:ext>
            </a:extLst>
          </p:cNvPr>
          <p:cNvSpPr/>
          <p:nvPr/>
        </p:nvSpPr>
        <p:spPr>
          <a:xfrm>
            <a:off x="6407901" y="3334030"/>
            <a:ext cx="2244556" cy="7705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sp>
        <p:nvSpPr>
          <p:cNvPr id="80" name="Rectangle 79">
            <a:extLst>
              <a:ext uri="{FF2B5EF4-FFF2-40B4-BE49-F238E27FC236}">
                <a16:creationId xmlns:a16="http://schemas.microsoft.com/office/drawing/2014/main" id="{A523D660-36EC-DE48-BF7E-BCE164125CCB}"/>
              </a:ext>
            </a:extLst>
          </p:cNvPr>
          <p:cNvSpPr/>
          <p:nvPr/>
        </p:nvSpPr>
        <p:spPr>
          <a:xfrm>
            <a:off x="8960220" y="3334030"/>
            <a:ext cx="2244556" cy="7705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sp>
        <p:nvSpPr>
          <p:cNvPr id="81" name="Rectangle 80">
            <a:extLst>
              <a:ext uri="{FF2B5EF4-FFF2-40B4-BE49-F238E27FC236}">
                <a16:creationId xmlns:a16="http://schemas.microsoft.com/office/drawing/2014/main" id="{1AAE094B-F684-E340-B45A-E86EBC98E3CD}"/>
              </a:ext>
            </a:extLst>
          </p:cNvPr>
          <p:cNvSpPr/>
          <p:nvPr/>
        </p:nvSpPr>
        <p:spPr>
          <a:xfrm>
            <a:off x="3815367" y="3334030"/>
            <a:ext cx="2244556" cy="7705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sp>
        <p:nvSpPr>
          <p:cNvPr id="77" name="Rectangle 76">
            <a:extLst>
              <a:ext uri="{FF2B5EF4-FFF2-40B4-BE49-F238E27FC236}">
                <a16:creationId xmlns:a16="http://schemas.microsoft.com/office/drawing/2014/main" id="{B0C2452C-7D23-2D4C-9A81-34B15768F771}"/>
              </a:ext>
            </a:extLst>
          </p:cNvPr>
          <p:cNvSpPr/>
          <p:nvPr/>
        </p:nvSpPr>
        <p:spPr>
          <a:xfrm>
            <a:off x="6420311" y="2290494"/>
            <a:ext cx="2244556" cy="7705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sp>
        <p:nvSpPr>
          <p:cNvPr id="78" name="Rectangle 77">
            <a:extLst>
              <a:ext uri="{FF2B5EF4-FFF2-40B4-BE49-F238E27FC236}">
                <a16:creationId xmlns:a16="http://schemas.microsoft.com/office/drawing/2014/main" id="{BEC75CFB-8B13-1E43-A2B9-2F519870E3B2}"/>
              </a:ext>
            </a:extLst>
          </p:cNvPr>
          <p:cNvSpPr/>
          <p:nvPr/>
        </p:nvSpPr>
        <p:spPr>
          <a:xfrm>
            <a:off x="8972630" y="2290494"/>
            <a:ext cx="2244556" cy="7705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sp>
        <p:nvSpPr>
          <p:cNvPr id="76" name="Rectangle 75">
            <a:extLst>
              <a:ext uri="{FF2B5EF4-FFF2-40B4-BE49-F238E27FC236}">
                <a16:creationId xmlns:a16="http://schemas.microsoft.com/office/drawing/2014/main" id="{57C17135-2EC9-6549-B865-14583928E1BC}"/>
              </a:ext>
            </a:extLst>
          </p:cNvPr>
          <p:cNvSpPr/>
          <p:nvPr/>
        </p:nvSpPr>
        <p:spPr>
          <a:xfrm>
            <a:off x="3827777" y="2290494"/>
            <a:ext cx="2244556" cy="7705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sp>
        <p:nvSpPr>
          <p:cNvPr id="9" name="Rectangle 8">
            <a:extLst>
              <a:ext uri="{FF2B5EF4-FFF2-40B4-BE49-F238E27FC236}">
                <a16:creationId xmlns:a16="http://schemas.microsoft.com/office/drawing/2014/main" id="{473AD0EC-9624-5B46-B814-55F7B28E8B41}"/>
              </a:ext>
            </a:extLst>
          </p:cNvPr>
          <p:cNvSpPr/>
          <p:nvPr/>
        </p:nvSpPr>
        <p:spPr>
          <a:xfrm>
            <a:off x="3830788" y="1264175"/>
            <a:ext cx="7386398" cy="770583"/>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sp>
        <p:nvSpPr>
          <p:cNvPr id="65" name="Rectangle 64">
            <a:extLst>
              <a:ext uri="{FF2B5EF4-FFF2-40B4-BE49-F238E27FC236}">
                <a16:creationId xmlns:a16="http://schemas.microsoft.com/office/drawing/2014/main" id="{537580A5-0FE0-1A4F-A06E-E7A16C4D3F29}"/>
              </a:ext>
            </a:extLst>
          </p:cNvPr>
          <p:cNvSpPr/>
          <p:nvPr/>
        </p:nvSpPr>
        <p:spPr>
          <a:xfrm>
            <a:off x="3844189" y="5341043"/>
            <a:ext cx="7401819" cy="7705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sp>
        <p:nvSpPr>
          <p:cNvPr id="5" name="Title 4">
            <a:extLst>
              <a:ext uri="{FF2B5EF4-FFF2-40B4-BE49-F238E27FC236}">
                <a16:creationId xmlns:a16="http://schemas.microsoft.com/office/drawing/2014/main" id="{9367FED6-36A5-554C-8AA6-DBCFD5C04BA0}"/>
              </a:ext>
            </a:extLst>
          </p:cNvPr>
          <p:cNvSpPr>
            <a:spLocks noGrp="1"/>
          </p:cNvSpPr>
          <p:nvPr>
            <p:ph type="title"/>
          </p:nvPr>
        </p:nvSpPr>
        <p:spPr>
          <a:xfrm>
            <a:off x="351531" y="60738"/>
            <a:ext cx="10515600" cy="1325563"/>
          </a:xfrm>
        </p:spPr>
        <p:txBody>
          <a:bodyPr/>
          <a:lstStyle/>
          <a:p>
            <a:r>
              <a:rPr lang="en-GB" dirty="0">
                <a:solidFill>
                  <a:schemeClr val="tx1">
                    <a:lumMod val="75000"/>
                    <a:lumOff val="25000"/>
                  </a:schemeClr>
                </a:solidFill>
              </a:rPr>
              <a:t>COVID19 Strategic Plan</a:t>
            </a:r>
          </a:p>
        </p:txBody>
      </p:sp>
      <p:sp>
        <p:nvSpPr>
          <p:cNvPr id="11" name="Content Placeholder 2">
            <a:extLst>
              <a:ext uri="{FF2B5EF4-FFF2-40B4-BE49-F238E27FC236}">
                <a16:creationId xmlns:a16="http://schemas.microsoft.com/office/drawing/2014/main" id="{1383E7E5-8FFF-664C-A6DB-CCF141713B8C}"/>
              </a:ext>
            </a:extLst>
          </p:cNvPr>
          <p:cNvSpPr txBox="1">
            <a:spLocks/>
          </p:cNvSpPr>
          <p:nvPr/>
        </p:nvSpPr>
        <p:spPr>
          <a:xfrm>
            <a:off x="3943339" y="2517303"/>
            <a:ext cx="2013432" cy="294149"/>
          </a:xfrm>
          <a:prstGeom prst="rect">
            <a:avLst/>
          </a:prstGeom>
        </p:spPr>
        <p:txBody>
          <a:bodyPr lIns="0" tIns="0" rIns="0" bIns="0"/>
          <a:lstStyle>
            <a:lvl1pPr marL="228600" indent="-228600" algn="l" defTabSz="914400" rtl="0" eaLnBrk="1" latinLnBrk="0" hangingPunct="1">
              <a:lnSpc>
                <a:spcPct val="110000"/>
              </a:lnSpc>
              <a:spcBef>
                <a:spcPts val="1000"/>
              </a:spcBef>
              <a:spcAft>
                <a:spcPts val="900"/>
              </a:spcAft>
              <a:buFont typeface="Arial" panose="020B0604020202020204" pitchFamily="34" charset="0"/>
              <a:buChar char="•"/>
              <a:defRPr sz="1800" kern="1200">
                <a:solidFill>
                  <a:schemeClr val="tx2"/>
                </a:solidFill>
                <a:latin typeface="+mn-lt"/>
                <a:ea typeface="+mn-ea"/>
                <a:cs typeface="+mn-cs"/>
              </a:defRPr>
            </a:lvl1pPr>
            <a:lvl2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2pPr>
            <a:lvl3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3pPr>
            <a:lvl4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4pPr>
            <a:lvl5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GB" sz="1600" dirty="0">
                <a:solidFill>
                  <a:schemeClr val="tx1">
                    <a:lumMod val="75000"/>
                    <a:lumOff val="25000"/>
                  </a:schemeClr>
                </a:solidFill>
                <a:latin typeface="Century Gothic" panose="020B0502020202020204" pitchFamily="34" charset="0"/>
              </a:rPr>
              <a:t>De-Risk</a:t>
            </a:r>
          </a:p>
        </p:txBody>
      </p:sp>
      <p:sp>
        <p:nvSpPr>
          <p:cNvPr id="15" name="Content Placeholder 2">
            <a:extLst>
              <a:ext uri="{FF2B5EF4-FFF2-40B4-BE49-F238E27FC236}">
                <a16:creationId xmlns:a16="http://schemas.microsoft.com/office/drawing/2014/main" id="{B1F707A8-7A2E-674C-B7E6-CE1B81928785}"/>
              </a:ext>
            </a:extLst>
          </p:cNvPr>
          <p:cNvSpPr txBox="1">
            <a:spLocks/>
          </p:cNvSpPr>
          <p:nvPr/>
        </p:nvSpPr>
        <p:spPr>
          <a:xfrm>
            <a:off x="6407901" y="2517303"/>
            <a:ext cx="2232172" cy="264527"/>
          </a:xfrm>
          <a:prstGeom prst="rect">
            <a:avLst/>
          </a:prstGeom>
        </p:spPr>
        <p:txBody>
          <a:bodyPr lIns="0" tIns="0" rIns="0" bIns="0"/>
          <a:lstStyle>
            <a:lvl1pPr marL="228600" indent="-228600" algn="l" defTabSz="914400" rtl="0" eaLnBrk="1" latinLnBrk="0" hangingPunct="1">
              <a:lnSpc>
                <a:spcPct val="110000"/>
              </a:lnSpc>
              <a:spcBef>
                <a:spcPts val="1000"/>
              </a:spcBef>
              <a:spcAft>
                <a:spcPts val="900"/>
              </a:spcAft>
              <a:buFont typeface="Arial" panose="020B0604020202020204" pitchFamily="34" charset="0"/>
              <a:buChar char="•"/>
              <a:defRPr sz="1800" kern="1200">
                <a:solidFill>
                  <a:schemeClr val="tx2"/>
                </a:solidFill>
                <a:latin typeface="+mn-lt"/>
                <a:ea typeface="+mn-ea"/>
                <a:cs typeface="+mn-cs"/>
              </a:defRPr>
            </a:lvl1pPr>
            <a:lvl2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2pPr>
            <a:lvl3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3pPr>
            <a:lvl4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4pPr>
            <a:lvl5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GB" sz="1600" dirty="0">
                <a:solidFill>
                  <a:schemeClr val="tx1">
                    <a:lumMod val="75000"/>
                    <a:lumOff val="25000"/>
                  </a:schemeClr>
                </a:solidFill>
                <a:latin typeface="Century Gothic" panose="020B0502020202020204" pitchFamily="34" charset="0"/>
              </a:rPr>
              <a:t>Re-Prioritise</a:t>
            </a:r>
          </a:p>
        </p:txBody>
      </p:sp>
      <p:sp>
        <p:nvSpPr>
          <p:cNvPr id="19" name="Content Placeholder 2">
            <a:extLst>
              <a:ext uri="{FF2B5EF4-FFF2-40B4-BE49-F238E27FC236}">
                <a16:creationId xmlns:a16="http://schemas.microsoft.com/office/drawing/2014/main" id="{1643A34E-F70F-F54C-A0BD-A168C2B5CD81}"/>
              </a:ext>
            </a:extLst>
          </p:cNvPr>
          <p:cNvSpPr txBox="1">
            <a:spLocks/>
          </p:cNvSpPr>
          <p:nvPr/>
        </p:nvSpPr>
        <p:spPr>
          <a:xfrm>
            <a:off x="9100780" y="2517303"/>
            <a:ext cx="1988952" cy="264528"/>
          </a:xfrm>
          <a:prstGeom prst="rect">
            <a:avLst/>
          </a:prstGeom>
        </p:spPr>
        <p:txBody>
          <a:bodyPr lIns="0" tIns="0" rIns="0" bIns="0"/>
          <a:lstStyle>
            <a:lvl1pPr marL="228600" indent="-228600" algn="l" defTabSz="914400" rtl="0" eaLnBrk="1" latinLnBrk="0" hangingPunct="1">
              <a:lnSpc>
                <a:spcPct val="110000"/>
              </a:lnSpc>
              <a:spcBef>
                <a:spcPts val="1000"/>
              </a:spcBef>
              <a:spcAft>
                <a:spcPts val="900"/>
              </a:spcAft>
              <a:buFont typeface="Arial" panose="020B0604020202020204" pitchFamily="34" charset="0"/>
              <a:buChar char="•"/>
              <a:defRPr sz="1800" kern="1200">
                <a:solidFill>
                  <a:schemeClr val="tx2"/>
                </a:solidFill>
                <a:latin typeface="+mn-lt"/>
                <a:ea typeface="+mn-ea"/>
                <a:cs typeface="+mn-cs"/>
              </a:defRPr>
            </a:lvl1pPr>
            <a:lvl2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2pPr>
            <a:lvl3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3pPr>
            <a:lvl4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4pPr>
            <a:lvl5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GB" sz="1600" dirty="0">
                <a:solidFill>
                  <a:schemeClr val="tx1">
                    <a:lumMod val="75000"/>
                    <a:lumOff val="25000"/>
                  </a:schemeClr>
                </a:solidFill>
                <a:latin typeface="Century Gothic" panose="020B0502020202020204" pitchFamily="34" charset="0"/>
              </a:rPr>
              <a:t>Innovate</a:t>
            </a:r>
          </a:p>
        </p:txBody>
      </p:sp>
      <p:sp>
        <p:nvSpPr>
          <p:cNvPr id="20" name="TextBox 19">
            <a:extLst>
              <a:ext uri="{FF2B5EF4-FFF2-40B4-BE49-F238E27FC236}">
                <a16:creationId xmlns:a16="http://schemas.microsoft.com/office/drawing/2014/main" id="{E638DAEB-97E9-C942-8EFE-DBEC52E0F23D}"/>
              </a:ext>
            </a:extLst>
          </p:cNvPr>
          <p:cNvSpPr txBox="1"/>
          <p:nvPr/>
        </p:nvSpPr>
        <p:spPr>
          <a:xfrm>
            <a:off x="4298297" y="1376460"/>
            <a:ext cx="6486830" cy="584775"/>
          </a:xfrm>
          <a:prstGeom prst="rect">
            <a:avLst/>
          </a:prstGeom>
          <a:noFill/>
        </p:spPr>
        <p:txBody>
          <a:bodyPr wrap="square" rtlCol="0">
            <a:spAutoFit/>
          </a:bodyPr>
          <a:lstStyle/>
          <a:p>
            <a:pPr algn="ctr"/>
            <a:r>
              <a:rPr lang="en-GB" sz="1600" dirty="0">
                <a:solidFill>
                  <a:schemeClr val="tx1">
                    <a:lumMod val="75000"/>
                    <a:lumOff val="25000"/>
                  </a:schemeClr>
                </a:solidFill>
                <a:latin typeface="Century Gothic" panose="020B0502020202020204" pitchFamily="34" charset="0"/>
              </a:rPr>
              <a:t>E.g. ‘</a:t>
            </a:r>
            <a:r>
              <a:rPr lang="en-GB" sz="1600" i="1" dirty="0">
                <a:solidFill>
                  <a:schemeClr val="tx1">
                    <a:lumMod val="75000"/>
                    <a:lumOff val="25000"/>
                  </a:schemeClr>
                </a:solidFill>
                <a:latin typeface="Century Gothic" panose="020B0502020202020204" pitchFamily="34" charset="0"/>
              </a:rPr>
              <a:t>To emerge from the Covid-19 tragedy as a robust content business that can grow and thrive’</a:t>
            </a:r>
          </a:p>
        </p:txBody>
      </p:sp>
      <p:sp>
        <p:nvSpPr>
          <p:cNvPr id="33" name="Content Placeholder 2">
            <a:extLst>
              <a:ext uri="{FF2B5EF4-FFF2-40B4-BE49-F238E27FC236}">
                <a16:creationId xmlns:a16="http://schemas.microsoft.com/office/drawing/2014/main" id="{C57C6768-4E44-B849-99EA-46F494818381}"/>
              </a:ext>
            </a:extLst>
          </p:cNvPr>
          <p:cNvSpPr txBox="1">
            <a:spLocks/>
          </p:cNvSpPr>
          <p:nvPr/>
        </p:nvSpPr>
        <p:spPr>
          <a:xfrm>
            <a:off x="6399440" y="3554870"/>
            <a:ext cx="2232172" cy="393809"/>
          </a:xfrm>
          <a:prstGeom prst="rect">
            <a:avLst/>
          </a:prstGeom>
        </p:spPr>
        <p:txBody>
          <a:bodyPr lIns="0" tIns="0" rIns="0" bIns="0"/>
          <a:lstStyle>
            <a:lvl1pPr marL="228600" indent="-228600" algn="l" defTabSz="914400" rtl="0" eaLnBrk="1" latinLnBrk="0" hangingPunct="1">
              <a:lnSpc>
                <a:spcPct val="110000"/>
              </a:lnSpc>
              <a:spcBef>
                <a:spcPts val="1000"/>
              </a:spcBef>
              <a:spcAft>
                <a:spcPts val="900"/>
              </a:spcAft>
              <a:buFont typeface="Arial" panose="020B0604020202020204" pitchFamily="34" charset="0"/>
              <a:buChar char="•"/>
              <a:defRPr sz="1800" kern="1200">
                <a:solidFill>
                  <a:schemeClr val="tx2"/>
                </a:solidFill>
                <a:latin typeface="+mn-lt"/>
                <a:ea typeface="+mn-ea"/>
                <a:cs typeface="+mn-cs"/>
              </a:defRPr>
            </a:lvl1pPr>
            <a:lvl2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2pPr>
            <a:lvl3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3pPr>
            <a:lvl4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4pPr>
            <a:lvl5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GB" sz="1600" dirty="0">
                <a:solidFill>
                  <a:schemeClr val="tx1">
                    <a:lumMod val="75000"/>
                    <a:lumOff val="25000"/>
                  </a:schemeClr>
                </a:solidFill>
                <a:latin typeface="Century Gothic" panose="020B0502020202020204" pitchFamily="34" charset="0"/>
              </a:rPr>
              <a:t>e.g. Staff Utilisation </a:t>
            </a:r>
          </a:p>
        </p:txBody>
      </p:sp>
      <p:sp>
        <p:nvSpPr>
          <p:cNvPr id="35" name="Content Placeholder 2">
            <a:extLst>
              <a:ext uri="{FF2B5EF4-FFF2-40B4-BE49-F238E27FC236}">
                <a16:creationId xmlns:a16="http://schemas.microsoft.com/office/drawing/2014/main" id="{82F4EC01-A74E-6E4D-A96F-0270CAEC7E82}"/>
              </a:ext>
            </a:extLst>
          </p:cNvPr>
          <p:cNvSpPr txBox="1">
            <a:spLocks/>
          </p:cNvSpPr>
          <p:nvPr/>
        </p:nvSpPr>
        <p:spPr>
          <a:xfrm>
            <a:off x="9024198" y="3554870"/>
            <a:ext cx="1988952" cy="393809"/>
          </a:xfrm>
          <a:prstGeom prst="rect">
            <a:avLst/>
          </a:prstGeom>
        </p:spPr>
        <p:txBody>
          <a:bodyPr lIns="0" tIns="0" rIns="0" bIns="0"/>
          <a:lstStyle>
            <a:lvl1pPr marL="228600" indent="-228600" algn="l" defTabSz="914400" rtl="0" eaLnBrk="1" latinLnBrk="0" hangingPunct="1">
              <a:lnSpc>
                <a:spcPct val="110000"/>
              </a:lnSpc>
              <a:spcBef>
                <a:spcPts val="1000"/>
              </a:spcBef>
              <a:spcAft>
                <a:spcPts val="900"/>
              </a:spcAft>
              <a:buFont typeface="Arial" panose="020B0604020202020204" pitchFamily="34" charset="0"/>
              <a:buChar char="•"/>
              <a:defRPr sz="1800" kern="1200">
                <a:solidFill>
                  <a:schemeClr val="tx2"/>
                </a:solidFill>
                <a:latin typeface="+mn-lt"/>
                <a:ea typeface="+mn-ea"/>
                <a:cs typeface="+mn-cs"/>
              </a:defRPr>
            </a:lvl1pPr>
            <a:lvl2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2pPr>
            <a:lvl3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3pPr>
            <a:lvl4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4pPr>
            <a:lvl5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GB" sz="1600" dirty="0">
                <a:solidFill>
                  <a:schemeClr val="tx1">
                    <a:lumMod val="75000"/>
                    <a:lumOff val="25000"/>
                  </a:schemeClr>
                </a:solidFill>
                <a:latin typeface="Century Gothic" panose="020B0502020202020204" pitchFamily="34" charset="0"/>
              </a:rPr>
              <a:t>e.g. New Content</a:t>
            </a:r>
          </a:p>
        </p:txBody>
      </p:sp>
      <p:sp>
        <p:nvSpPr>
          <p:cNvPr id="37" name="Content Placeholder 2">
            <a:extLst>
              <a:ext uri="{FF2B5EF4-FFF2-40B4-BE49-F238E27FC236}">
                <a16:creationId xmlns:a16="http://schemas.microsoft.com/office/drawing/2014/main" id="{9E5C99BE-C031-7E47-A05E-2B728E277EDF}"/>
              </a:ext>
            </a:extLst>
          </p:cNvPr>
          <p:cNvSpPr txBox="1">
            <a:spLocks/>
          </p:cNvSpPr>
          <p:nvPr/>
        </p:nvSpPr>
        <p:spPr>
          <a:xfrm>
            <a:off x="3752123" y="3580270"/>
            <a:ext cx="2345610" cy="357548"/>
          </a:xfrm>
          <a:prstGeom prst="rect">
            <a:avLst/>
          </a:prstGeom>
        </p:spPr>
        <p:txBody>
          <a:bodyPr lIns="0" tIns="0" rIns="0" bIns="0"/>
          <a:lstStyle>
            <a:lvl1pPr marL="228600" indent="-228600" algn="l" defTabSz="914400" rtl="0" eaLnBrk="1" latinLnBrk="0" hangingPunct="1">
              <a:lnSpc>
                <a:spcPct val="110000"/>
              </a:lnSpc>
              <a:spcBef>
                <a:spcPts val="1000"/>
              </a:spcBef>
              <a:spcAft>
                <a:spcPts val="900"/>
              </a:spcAft>
              <a:buFont typeface="Arial" panose="020B0604020202020204" pitchFamily="34" charset="0"/>
              <a:buChar char="•"/>
              <a:defRPr sz="1800" kern="1200">
                <a:solidFill>
                  <a:schemeClr val="tx2"/>
                </a:solidFill>
                <a:latin typeface="+mn-lt"/>
                <a:ea typeface="+mn-ea"/>
                <a:cs typeface="+mn-cs"/>
              </a:defRPr>
            </a:lvl1pPr>
            <a:lvl2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2pPr>
            <a:lvl3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3pPr>
            <a:lvl4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4pPr>
            <a:lvl5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None/>
            </a:pPr>
            <a:r>
              <a:rPr lang="en-GB" sz="1600" dirty="0">
                <a:solidFill>
                  <a:schemeClr val="tx1">
                    <a:lumMod val="75000"/>
                    <a:lumOff val="25000"/>
                  </a:schemeClr>
                </a:solidFill>
                <a:latin typeface="Century Gothic" panose="020B0502020202020204" pitchFamily="34" charset="0"/>
              </a:rPr>
              <a:t>e.g. Cash vs Expenses</a:t>
            </a:r>
          </a:p>
        </p:txBody>
      </p:sp>
      <p:sp>
        <p:nvSpPr>
          <p:cNvPr id="44" name="Content Placeholder 2">
            <a:extLst>
              <a:ext uri="{FF2B5EF4-FFF2-40B4-BE49-F238E27FC236}">
                <a16:creationId xmlns:a16="http://schemas.microsoft.com/office/drawing/2014/main" id="{09F6D885-EA60-7A45-B694-A191AA19DF5D}"/>
              </a:ext>
            </a:extLst>
          </p:cNvPr>
          <p:cNvSpPr txBox="1">
            <a:spLocks/>
          </p:cNvSpPr>
          <p:nvPr/>
        </p:nvSpPr>
        <p:spPr>
          <a:xfrm>
            <a:off x="3930695" y="5624725"/>
            <a:ext cx="7169662" cy="385537"/>
          </a:xfrm>
          <a:prstGeom prst="rect">
            <a:avLst/>
          </a:prstGeom>
        </p:spPr>
        <p:txBody>
          <a:bodyPr lIns="0" tIns="0" rIns="0" bIns="0" anchor="ctr"/>
          <a:lstStyle>
            <a:lvl1pPr marL="228600" indent="-228600" algn="l" defTabSz="914400" rtl="0" eaLnBrk="1" latinLnBrk="0" hangingPunct="1">
              <a:lnSpc>
                <a:spcPct val="110000"/>
              </a:lnSpc>
              <a:spcBef>
                <a:spcPts val="1000"/>
              </a:spcBef>
              <a:spcAft>
                <a:spcPts val="900"/>
              </a:spcAft>
              <a:buFont typeface="Arial" panose="020B0604020202020204" pitchFamily="34" charset="0"/>
              <a:buChar char="•"/>
              <a:defRPr sz="1800" kern="1200">
                <a:solidFill>
                  <a:schemeClr val="tx2"/>
                </a:solidFill>
                <a:latin typeface="+mn-lt"/>
                <a:ea typeface="+mn-ea"/>
                <a:cs typeface="+mn-cs"/>
              </a:defRPr>
            </a:lvl1pPr>
            <a:lvl2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2pPr>
            <a:lvl3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3pPr>
            <a:lvl4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4pPr>
            <a:lvl5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spcAft>
                <a:spcPts val="0"/>
              </a:spcAft>
              <a:buNone/>
            </a:pPr>
            <a:r>
              <a:rPr lang="en-GB" sz="1600" dirty="0">
                <a:solidFill>
                  <a:schemeClr val="tx1">
                    <a:lumMod val="75000"/>
                    <a:lumOff val="25000"/>
                  </a:schemeClr>
                </a:solidFill>
                <a:latin typeface="Century Gothic" panose="020B0502020202020204" pitchFamily="34" charset="0"/>
              </a:rPr>
              <a:t>See Templates</a:t>
            </a:r>
          </a:p>
          <a:p>
            <a:pPr marL="0" indent="0" algn="ctr">
              <a:spcBef>
                <a:spcPts val="0"/>
              </a:spcBef>
              <a:spcAft>
                <a:spcPts val="0"/>
              </a:spcAft>
              <a:buNone/>
            </a:pPr>
            <a:endParaRPr lang="en-GB" sz="1600" dirty="0">
              <a:solidFill>
                <a:schemeClr val="tx1">
                  <a:lumMod val="75000"/>
                  <a:lumOff val="25000"/>
                </a:schemeClr>
              </a:solidFill>
              <a:latin typeface="Century Gothic" panose="020B0502020202020204" pitchFamily="34" charset="0"/>
            </a:endParaRPr>
          </a:p>
        </p:txBody>
      </p:sp>
      <p:sp>
        <p:nvSpPr>
          <p:cNvPr id="50" name="Content Placeholder 2">
            <a:extLst>
              <a:ext uri="{FF2B5EF4-FFF2-40B4-BE49-F238E27FC236}">
                <a16:creationId xmlns:a16="http://schemas.microsoft.com/office/drawing/2014/main" id="{47744BC2-C5AC-E04E-ABE0-F5C90054E3A9}"/>
              </a:ext>
            </a:extLst>
          </p:cNvPr>
          <p:cNvSpPr txBox="1">
            <a:spLocks/>
          </p:cNvSpPr>
          <p:nvPr/>
        </p:nvSpPr>
        <p:spPr>
          <a:xfrm>
            <a:off x="7580006" y="4557955"/>
            <a:ext cx="3713120" cy="357550"/>
          </a:xfrm>
          <a:prstGeom prst="rect">
            <a:avLst/>
          </a:prstGeom>
        </p:spPr>
        <p:txBody>
          <a:bodyPr lIns="0" tIns="0" rIns="0" bIns="0"/>
          <a:lstStyle>
            <a:lvl1pPr marL="228600" indent="-228600" algn="l" defTabSz="914400" rtl="0" eaLnBrk="1" latinLnBrk="0" hangingPunct="1">
              <a:lnSpc>
                <a:spcPct val="110000"/>
              </a:lnSpc>
              <a:spcBef>
                <a:spcPts val="1000"/>
              </a:spcBef>
              <a:spcAft>
                <a:spcPts val="900"/>
              </a:spcAft>
              <a:buFont typeface="Arial" panose="020B0604020202020204" pitchFamily="34" charset="0"/>
              <a:buChar char="•"/>
              <a:defRPr sz="1800" kern="1200">
                <a:solidFill>
                  <a:schemeClr val="tx2"/>
                </a:solidFill>
                <a:latin typeface="+mn-lt"/>
                <a:ea typeface="+mn-ea"/>
                <a:cs typeface="+mn-cs"/>
              </a:defRPr>
            </a:lvl1pPr>
            <a:lvl2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2pPr>
            <a:lvl3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3pPr>
            <a:lvl4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4pPr>
            <a:lvl5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spcAft>
                <a:spcPts val="600"/>
              </a:spcAft>
              <a:buNone/>
            </a:pPr>
            <a:r>
              <a:rPr lang="en-GB" sz="1600" dirty="0">
                <a:solidFill>
                  <a:schemeClr val="tx1">
                    <a:lumMod val="75000"/>
                    <a:lumOff val="25000"/>
                  </a:schemeClr>
                </a:solidFill>
                <a:latin typeface="Century Gothic" panose="020B0502020202020204" pitchFamily="34" charset="0"/>
              </a:rPr>
              <a:t>e.g. Ad-funded content partners</a:t>
            </a:r>
          </a:p>
        </p:txBody>
      </p:sp>
      <p:sp>
        <p:nvSpPr>
          <p:cNvPr id="52" name="Content Placeholder 2">
            <a:extLst>
              <a:ext uri="{FF2B5EF4-FFF2-40B4-BE49-F238E27FC236}">
                <a16:creationId xmlns:a16="http://schemas.microsoft.com/office/drawing/2014/main" id="{CC1B9759-EE21-AE4C-905B-BF7DEA619F17}"/>
              </a:ext>
            </a:extLst>
          </p:cNvPr>
          <p:cNvSpPr txBox="1">
            <a:spLocks/>
          </p:cNvSpPr>
          <p:nvPr/>
        </p:nvSpPr>
        <p:spPr>
          <a:xfrm>
            <a:off x="3954858" y="4557956"/>
            <a:ext cx="3329996" cy="357549"/>
          </a:xfrm>
          <a:prstGeom prst="rect">
            <a:avLst/>
          </a:prstGeom>
        </p:spPr>
        <p:txBody>
          <a:bodyPr lIns="0" tIns="0" rIns="0" bIns="0"/>
          <a:lstStyle>
            <a:lvl1pPr marL="228600" indent="-228600" algn="l" defTabSz="914400" rtl="0" eaLnBrk="1" latinLnBrk="0" hangingPunct="1">
              <a:lnSpc>
                <a:spcPct val="110000"/>
              </a:lnSpc>
              <a:spcBef>
                <a:spcPts val="1000"/>
              </a:spcBef>
              <a:spcAft>
                <a:spcPts val="900"/>
              </a:spcAft>
              <a:buFont typeface="Arial" panose="020B0604020202020204" pitchFamily="34" charset="0"/>
              <a:buChar char="•"/>
              <a:defRPr sz="1800" kern="1200">
                <a:solidFill>
                  <a:schemeClr val="tx2"/>
                </a:solidFill>
                <a:latin typeface="+mn-lt"/>
                <a:ea typeface="+mn-ea"/>
                <a:cs typeface="+mn-cs"/>
              </a:defRPr>
            </a:lvl1pPr>
            <a:lvl2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2pPr>
            <a:lvl3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3pPr>
            <a:lvl4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4pPr>
            <a:lvl5pPr marL="0" indent="-228600" algn="l" defTabSz="914400" rtl="0" eaLnBrk="1" latinLnBrk="0" hangingPunct="1">
              <a:lnSpc>
                <a:spcPct val="110000"/>
              </a:lnSpc>
              <a:spcBef>
                <a:spcPts val="500"/>
              </a:spcBef>
              <a:spcAft>
                <a:spcPts val="900"/>
              </a:spcAft>
              <a:buFont typeface="Arial" panose="020B0604020202020204" pitchFamily="34" charset="0"/>
              <a:buChar char="•"/>
              <a:defRPr sz="12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spcAft>
                <a:spcPts val="600"/>
              </a:spcAft>
              <a:buNone/>
            </a:pPr>
            <a:r>
              <a:rPr lang="en-GB" sz="1600" dirty="0">
                <a:solidFill>
                  <a:schemeClr val="tx1">
                    <a:lumMod val="75000"/>
                    <a:lumOff val="25000"/>
                  </a:schemeClr>
                </a:solidFill>
                <a:latin typeface="Century Gothic" panose="020B0502020202020204" pitchFamily="34" charset="0"/>
              </a:rPr>
              <a:t>e.g. UK PSB Commissioning Editors</a:t>
            </a:r>
          </a:p>
        </p:txBody>
      </p:sp>
      <p:sp>
        <p:nvSpPr>
          <p:cNvPr id="55" name="Triangle 54">
            <a:extLst>
              <a:ext uri="{FF2B5EF4-FFF2-40B4-BE49-F238E27FC236}">
                <a16:creationId xmlns:a16="http://schemas.microsoft.com/office/drawing/2014/main" id="{C112B868-F3BB-6041-9AA0-43F91B75168C}"/>
              </a:ext>
            </a:extLst>
          </p:cNvPr>
          <p:cNvSpPr/>
          <p:nvPr/>
        </p:nvSpPr>
        <p:spPr>
          <a:xfrm rot="10800000">
            <a:off x="7118413" y="2028008"/>
            <a:ext cx="846595" cy="266669"/>
          </a:xfrm>
          <a:prstGeom prst="triangle">
            <a:avLst/>
          </a:prstGeom>
          <a:solidFill>
            <a:srgbClr val="F6B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sp>
        <p:nvSpPr>
          <p:cNvPr id="2" name="Rectangle 1">
            <a:extLst>
              <a:ext uri="{FF2B5EF4-FFF2-40B4-BE49-F238E27FC236}">
                <a16:creationId xmlns:a16="http://schemas.microsoft.com/office/drawing/2014/main" id="{59F84AFE-A9E1-E343-9508-3195D7F8F4D0}"/>
              </a:ext>
            </a:extLst>
          </p:cNvPr>
          <p:cNvSpPr/>
          <p:nvPr/>
        </p:nvSpPr>
        <p:spPr>
          <a:xfrm>
            <a:off x="554771" y="1264175"/>
            <a:ext cx="2429593" cy="770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7" name="Rectangle 66">
            <a:extLst>
              <a:ext uri="{FF2B5EF4-FFF2-40B4-BE49-F238E27FC236}">
                <a16:creationId xmlns:a16="http://schemas.microsoft.com/office/drawing/2014/main" id="{CD52F15C-4A92-D042-BBD6-1D5AEE695B01}"/>
              </a:ext>
            </a:extLst>
          </p:cNvPr>
          <p:cNvSpPr/>
          <p:nvPr/>
        </p:nvSpPr>
        <p:spPr>
          <a:xfrm>
            <a:off x="554767" y="2293686"/>
            <a:ext cx="2429593" cy="770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8" name="Rectangle 67">
            <a:extLst>
              <a:ext uri="{FF2B5EF4-FFF2-40B4-BE49-F238E27FC236}">
                <a16:creationId xmlns:a16="http://schemas.microsoft.com/office/drawing/2014/main" id="{190E0DA5-A4A0-D347-9252-8B3304E2E5D0}"/>
              </a:ext>
            </a:extLst>
          </p:cNvPr>
          <p:cNvSpPr/>
          <p:nvPr/>
        </p:nvSpPr>
        <p:spPr>
          <a:xfrm>
            <a:off x="554767" y="3314981"/>
            <a:ext cx="2429593" cy="770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9" name="Rectangle 68">
            <a:extLst>
              <a:ext uri="{FF2B5EF4-FFF2-40B4-BE49-F238E27FC236}">
                <a16:creationId xmlns:a16="http://schemas.microsoft.com/office/drawing/2014/main" id="{3A6E5AC3-91A0-1B46-B97F-FB322A206EBD}"/>
              </a:ext>
            </a:extLst>
          </p:cNvPr>
          <p:cNvSpPr/>
          <p:nvPr/>
        </p:nvSpPr>
        <p:spPr>
          <a:xfrm>
            <a:off x="554767" y="4335959"/>
            <a:ext cx="2429593" cy="770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0" name="Rectangle 69">
            <a:extLst>
              <a:ext uri="{FF2B5EF4-FFF2-40B4-BE49-F238E27FC236}">
                <a16:creationId xmlns:a16="http://schemas.microsoft.com/office/drawing/2014/main" id="{67769118-BC2A-1D40-BCB1-D59FD42B17D5}"/>
              </a:ext>
            </a:extLst>
          </p:cNvPr>
          <p:cNvSpPr/>
          <p:nvPr/>
        </p:nvSpPr>
        <p:spPr>
          <a:xfrm>
            <a:off x="554770" y="5343379"/>
            <a:ext cx="2429593" cy="770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1A1E716B-6620-F94E-81A3-87C535B438D4}"/>
              </a:ext>
            </a:extLst>
          </p:cNvPr>
          <p:cNvSpPr/>
          <p:nvPr/>
        </p:nvSpPr>
        <p:spPr>
          <a:xfrm>
            <a:off x="543633" y="1494119"/>
            <a:ext cx="1800493" cy="333553"/>
          </a:xfrm>
          <a:prstGeom prst="rect">
            <a:avLst/>
          </a:prstGeom>
        </p:spPr>
        <p:txBody>
          <a:bodyPr wrap="none">
            <a:spAutoFit/>
          </a:bodyPr>
          <a:lstStyle/>
          <a:p>
            <a:pPr>
              <a:lnSpc>
                <a:spcPct val="106000"/>
              </a:lnSpc>
              <a:buFont typeface="Wingdings 2" pitchFamily="18" charset="2"/>
              <a:buNone/>
            </a:pPr>
            <a:r>
              <a:rPr lang="en-GB" sz="1600" cap="all" dirty="0">
                <a:solidFill>
                  <a:schemeClr val="bg1"/>
                </a:solidFill>
                <a:latin typeface="Century Gothic" panose="020B0502020202020204" pitchFamily="34" charset="0"/>
              </a:rPr>
              <a:t>Project Vision</a:t>
            </a:r>
          </a:p>
        </p:txBody>
      </p:sp>
      <p:sp>
        <p:nvSpPr>
          <p:cNvPr id="14" name="Rectangle 13">
            <a:extLst>
              <a:ext uri="{FF2B5EF4-FFF2-40B4-BE49-F238E27FC236}">
                <a16:creationId xmlns:a16="http://schemas.microsoft.com/office/drawing/2014/main" id="{6576C2B7-0CCA-5E46-B3A8-2F21F8B65C75}"/>
              </a:ext>
            </a:extLst>
          </p:cNvPr>
          <p:cNvSpPr/>
          <p:nvPr/>
        </p:nvSpPr>
        <p:spPr>
          <a:xfrm>
            <a:off x="543633" y="2517749"/>
            <a:ext cx="1350050" cy="333553"/>
          </a:xfrm>
          <a:prstGeom prst="rect">
            <a:avLst/>
          </a:prstGeom>
        </p:spPr>
        <p:txBody>
          <a:bodyPr wrap="none">
            <a:spAutoFit/>
          </a:bodyPr>
          <a:lstStyle/>
          <a:p>
            <a:pPr>
              <a:lnSpc>
                <a:spcPct val="106000"/>
              </a:lnSpc>
              <a:buFont typeface="Wingdings 2" pitchFamily="18" charset="2"/>
              <a:buNone/>
            </a:pPr>
            <a:r>
              <a:rPr lang="en-GB" sz="1600" cap="all" dirty="0">
                <a:solidFill>
                  <a:schemeClr val="bg1"/>
                </a:solidFill>
                <a:latin typeface="Century Gothic" panose="020B0502020202020204" pitchFamily="34" charset="0"/>
              </a:rPr>
              <a:t>OBJECTIVES</a:t>
            </a:r>
          </a:p>
        </p:txBody>
      </p:sp>
      <p:sp>
        <p:nvSpPr>
          <p:cNvPr id="32" name="Rectangle 31">
            <a:extLst>
              <a:ext uri="{FF2B5EF4-FFF2-40B4-BE49-F238E27FC236}">
                <a16:creationId xmlns:a16="http://schemas.microsoft.com/office/drawing/2014/main" id="{FDA5B181-E4DF-F644-A16D-75A1F5A14B2E}"/>
              </a:ext>
            </a:extLst>
          </p:cNvPr>
          <p:cNvSpPr/>
          <p:nvPr/>
        </p:nvSpPr>
        <p:spPr>
          <a:xfrm>
            <a:off x="543633" y="3533005"/>
            <a:ext cx="2029935" cy="333553"/>
          </a:xfrm>
          <a:prstGeom prst="rect">
            <a:avLst/>
          </a:prstGeom>
        </p:spPr>
        <p:txBody>
          <a:bodyPr wrap="square">
            <a:spAutoFit/>
          </a:bodyPr>
          <a:lstStyle/>
          <a:p>
            <a:pPr>
              <a:lnSpc>
                <a:spcPct val="106000"/>
              </a:lnSpc>
              <a:buFont typeface="Wingdings 2" pitchFamily="18" charset="2"/>
              <a:buNone/>
            </a:pPr>
            <a:r>
              <a:rPr lang="en-GB" sz="1600" cap="all" dirty="0">
                <a:solidFill>
                  <a:schemeClr val="bg1"/>
                </a:solidFill>
                <a:latin typeface="Century Gothic" panose="020B0502020202020204" pitchFamily="34" charset="0"/>
              </a:rPr>
              <a:t>Focus Areas</a:t>
            </a:r>
          </a:p>
        </p:txBody>
      </p:sp>
      <p:sp>
        <p:nvSpPr>
          <p:cNvPr id="40" name="Rectangle 39">
            <a:extLst>
              <a:ext uri="{FF2B5EF4-FFF2-40B4-BE49-F238E27FC236}">
                <a16:creationId xmlns:a16="http://schemas.microsoft.com/office/drawing/2014/main" id="{2A7949DA-4234-9349-BD32-8577948E93B9}"/>
              </a:ext>
            </a:extLst>
          </p:cNvPr>
          <p:cNvSpPr/>
          <p:nvPr/>
        </p:nvSpPr>
        <p:spPr>
          <a:xfrm>
            <a:off x="543633" y="5576032"/>
            <a:ext cx="2287140" cy="333553"/>
          </a:xfrm>
          <a:prstGeom prst="rect">
            <a:avLst/>
          </a:prstGeom>
        </p:spPr>
        <p:txBody>
          <a:bodyPr wrap="square">
            <a:spAutoFit/>
          </a:bodyPr>
          <a:lstStyle/>
          <a:p>
            <a:pPr>
              <a:lnSpc>
                <a:spcPct val="106000"/>
              </a:lnSpc>
              <a:buFont typeface="Wingdings 2" pitchFamily="18" charset="2"/>
              <a:buNone/>
            </a:pPr>
            <a:r>
              <a:rPr lang="en-GB" sz="1600" cap="all" dirty="0">
                <a:solidFill>
                  <a:schemeClr val="bg1"/>
                </a:solidFill>
                <a:latin typeface="Century Gothic" panose="020B0502020202020204" pitchFamily="34" charset="0"/>
              </a:rPr>
              <a:t>PROJECT ACTIVITIES </a:t>
            </a:r>
          </a:p>
        </p:txBody>
      </p:sp>
      <p:sp>
        <p:nvSpPr>
          <p:cNvPr id="47" name="Rectangle 46">
            <a:extLst>
              <a:ext uri="{FF2B5EF4-FFF2-40B4-BE49-F238E27FC236}">
                <a16:creationId xmlns:a16="http://schemas.microsoft.com/office/drawing/2014/main" id="{A9ED1F0F-930F-1843-91C3-6205A2EB0205}"/>
              </a:ext>
            </a:extLst>
          </p:cNvPr>
          <p:cNvSpPr/>
          <p:nvPr/>
        </p:nvSpPr>
        <p:spPr>
          <a:xfrm>
            <a:off x="543633" y="4561809"/>
            <a:ext cx="2029935" cy="333553"/>
          </a:xfrm>
          <a:prstGeom prst="rect">
            <a:avLst/>
          </a:prstGeom>
        </p:spPr>
        <p:txBody>
          <a:bodyPr wrap="square">
            <a:spAutoFit/>
          </a:bodyPr>
          <a:lstStyle/>
          <a:p>
            <a:pPr>
              <a:lnSpc>
                <a:spcPct val="106000"/>
              </a:lnSpc>
              <a:buFont typeface="Wingdings 2" pitchFamily="18" charset="2"/>
              <a:buNone/>
            </a:pPr>
            <a:r>
              <a:rPr lang="en-GB" sz="1600" cap="all" dirty="0">
                <a:solidFill>
                  <a:schemeClr val="bg1"/>
                </a:solidFill>
                <a:latin typeface="Century Gothic" panose="020B0502020202020204" pitchFamily="34" charset="0"/>
              </a:rPr>
              <a:t>KEY CUSTOMERS</a:t>
            </a:r>
          </a:p>
        </p:txBody>
      </p:sp>
      <p:sp>
        <p:nvSpPr>
          <p:cNvPr id="3" name="Triangle 2">
            <a:extLst>
              <a:ext uri="{FF2B5EF4-FFF2-40B4-BE49-F238E27FC236}">
                <a16:creationId xmlns:a16="http://schemas.microsoft.com/office/drawing/2014/main" id="{3B36C166-ABEA-014E-B5BA-4DFA241F28E8}"/>
              </a:ext>
            </a:extLst>
          </p:cNvPr>
          <p:cNvSpPr/>
          <p:nvPr/>
        </p:nvSpPr>
        <p:spPr>
          <a:xfrm rot="5400000">
            <a:off x="2842094" y="1406441"/>
            <a:ext cx="779971" cy="495439"/>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1" name="Triangle 70">
            <a:extLst>
              <a:ext uri="{FF2B5EF4-FFF2-40B4-BE49-F238E27FC236}">
                <a16:creationId xmlns:a16="http://schemas.microsoft.com/office/drawing/2014/main" id="{B3E179A2-5760-C84B-BB9D-A58AC3C417FD}"/>
              </a:ext>
            </a:extLst>
          </p:cNvPr>
          <p:cNvSpPr/>
          <p:nvPr/>
        </p:nvSpPr>
        <p:spPr>
          <a:xfrm rot="5400000">
            <a:off x="2842094" y="2437141"/>
            <a:ext cx="779971" cy="495439"/>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2" name="Triangle 71">
            <a:extLst>
              <a:ext uri="{FF2B5EF4-FFF2-40B4-BE49-F238E27FC236}">
                <a16:creationId xmlns:a16="http://schemas.microsoft.com/office/drawing/2014/main" id="{78A54960-E2F3-524D-BC16-28E807162889}"/>
              </a:ext>
            </a:extLst>
          </p:cNvPr>
          <p:cNvSpPr/>
          <p:nvPr/>
        </p:nvSpPr>
        <p:spPr>
          <a:xfrm rot="5400000">
            <a:off x="2842094" y="3454883"/>
            <a:ext cx="779971" cy="495439"/>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3" name="Triangle 72">
            <a:extLst>
              <a:ext uri="{FF2B5EF4-FFF2-40B4-BE49-F238E27FC236}">
                <a16:creationId xmlns:a16="http://schemas.microsoft.com/office/drawing/2014/main" id="{525B4FFF-165D-9646-ABFD-DFB792079CC4}"/>
              </a:ext>
            </a:extLst>
          </p:cNvPr>
          <p:cNvSpPr/>
          <p:nvPr/>
        </p:nvSpPr>
        <p:spPr>
          <a:xfrm rot="5400000">
            <a:off x="2837984" y="4473917"/>
            <a:ext cx="779971" cy="495439"/>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4" name="Triangle 73">
            <a:extLst>
              <a:ext uri="{FF2B5EF4-FFF2-40B4-BE49-F238E27FC236}">
                <a16:creationId xmlns:a16="http://schemas.microsoft.com/office/drawing/2014/main" id="{2E1D9C14-8FAD-714F-B46E-F05D3AB68E68}"/>
              </a:ext>
            </a:extLst>
          </p:cNvPr>
          <p:cNvSpPr/>
          <p:nvPr/>
        </p:nvSpPr>
        <p:spPr>
          <a:xfrm rot="5400000">
            <a:off x="2837984" y="5475548"/>
            <a:ext cx="779971" cy="495439"/>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4" name="Triangle 83">
            <a:extLst>
              <a:ext uri="{FF2B5EF4-FFF2-40B4-BE49-F238E27FC236}">
                <a16:creationId xmlns:a16="http://schemas.microsoft.com/office/drawing/2014/main" id="{57608FB3-C034-D54A-A111-06EE65F22CE3}"/>
              </a:ext>
            </a:extLst>
          </p:cNvPr>
          <p:cNvSpPr/>
          <p:nvPr/>
        </p:nvSpPr>
        <p:spPr>
          <a:xfrm rot="10800000">
            <a:off x="7118176" y="3057046"/>
            <a:ext cx="846595" cy="266669"/>
          </a:xfrm>
          <a:prstGeom prst="triangle">
            <a:avLst/>
          </a:prstGeom>
          <a:solidFill>
            <a:srgbClr val="F6B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sp>
        <p:nvSpPr>
          <p:cNvPr id="85" name="Triangle 84">
            <a:extLst>
              <a:ext uri="{FF2B5EF4-FFF2-40B4-BE49-F238E27FC236}">
                <a16:creationId xmlns:a16="http://schemas.microsoft.com/office/drawing/2014/main" id="{1C6FEA50-F7E3-614D-AB02-F268A0B51109}"/>
              </a:ext>
            </a:extLst>
          </p:cNvPr>
          <p:cNvSpPr/>
          <p:nvPr/>
        </p:nvSpPr>
        <p:spPr>
          <a:xfrm rot="10800000">
            <a:off x="7100689" y="4110897"/>
            <a:ext cx="846595" cy="266669"/>
          </a:xfrm>
          <a:prstGeom prst="triangle">
            <a:avLst/>
          </a:prstGeom>
          <a:solidFill>
            <a:srgbClr val="F6B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sp>
        <p:nvSpPr>
          <p:cNvPr id="86" name="Triangle 85">
            <a:extLst>
              <a:ext uri="{FF2B5EF4-FFF2-40B4-BE49-F238E27FC236}">
                <a16:creationId xmlns:a16="http://schemas.microsoft.com/office/drawing/2014/main" id="{23DA09F7-6D54-304B-9113-FB9D6EE3BDE1}"/>
              </a:ext>
            </a:extLst>
          </p:cNvPr>
          <p:cNvSpPr/>
          <p:nvPr/>
        </p:nvSpPr>
        <p:spPr>
          <a:xfrm rot="10800000">
            <a:off x="7092228" y="5115956"/>
            <a:ext cx="846595" cy="266669"/>
          </a:xfrm>
          <a:prstGeom prst="triangle">
            <a:avLst/>
          </a:prstGeom>
          <a:solidFill>
            <a:srgbClr val="F6B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latin typeface="Century Gothic" panose="020B0502020202020204" pitchFamily="34" charset="0"/>
            </a:endParaRPr>
          </a:p>
        </p:txBody>
      </p:sp>
      <p:cxnSp>
        <p:nvCxnSpPr>
          <p:cNvPr id="6" name="Straight Connector 5">
            <a:extLst>
              <a:ext uri="{FF2B5EF4-FFF2-40B4-BE49-F238E27FC236}">
                <a16:creationId xmlns:a16="http://schemas.microsoft.com/office/drawing/2014/main" id="{CB3351E1-14AA-844D-9380-CDF3DE87C94E}"/>
              </a:ext>
            </a:extLst>
          </p:cNvPr>
          <p:cNvCxnSpPr/>
          <p:nvPr/>
        </p:nvCxnSpPr>
        <p:spPr>
          <a:xfrm flipH="1">
            <a:off x="554767" y="2161342"/>
            <a:ext cx="10673878" cy="0"/>
          </a:xfrm>
          <a:prstGeom prst="line">
            <a:avLst/>
          </a:prstGeom>
          <a:ln>
            <a:solidFill>
              <a:srgbClr val="F6B279"/>
            </a:solidFill>
            <a:prstDash val="dash"/>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E65CA48D-1907-FB4D-8E88-94C43F5AA75E}"/>
              </a:ext>
            </a:extLst>
          </p:cNvPr>
          <p:cNvCxnSpPr/>
          <p:nvPr/>
        </p:nvCxnSpPr>
        <p:spPr>
          <a:xfrm flipH="1">
            <a:off x="530898" y="3190380"/>
            <a:ext cx="10673878" cy="0"/>
          </a:xfrm>
          <a:prstGeom prst="line">
            <a:avLst/>
          </a:prstGeom>
          <a:ln>
            <a:solidFill>
              <a:srgbClr val="F6B279"/>
            </a:solidFill>
            <a:prstDash val="dash"/>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E532D97E-D96D-2447-B244-509C16CEC4B1}"/>
              </a:ext>
            </a:extLst>
          </p:cNvPr>
          <p:cNvCxnSpPr/>
          <p:nvPr/>
        </p:nvCxnSpPr>
        <p:spPr>
          <a:xfrm flipH="1">
            <a:off x="530898" y="4217728"/>
            <a:ext cx="10673878" cy="0"/>
          </a:xfrm>
          <a:prstGeom prst="line">
            <a:avLst/>
          </a:prstGeom>
          <a:ln>
            <a:solidFill>
              <a:srgbClr val="F6B279"/>
            </a:solidFill>
            <a:prstDash val="dash"/>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5D3A3F68-0A68-5148-A29D-7F248C45252A}"/>
              </a:ext>
            </a:extLst>
          </p:cNvPr>
          <p:cNvCxnSpPr/>
          <p:nvPr/>
        </p:nvCxnSpPr>
        <p:spPr>
          <a:xfrm flipH="1">
            <a:off x="530898" y="5219697"/>
            <a:ext cx="10673878" cy="0"/>
          </a:xfrm>
          <a:prstGeom prst="line">
            <a:avLst/>
          </a:prstGeom>
          <a:ln>
            <a:solidFill>
              <a:srgbClr val="F6B279"/>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822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67FED6-36A5-554C-8AA6-DBCFD5C04BA0}"/>
              </a:ext>
            </a:extLst>
          </p:cNvPr>
          <p:cNvSpPr>
            <a:spLocks noGrp="1"/>
          </p:cNvSpPr>
          <p:nvPr>
            <p:ph type="title"/>
          </p:nvPr>
        </p:nvSpPr>
        <p:spPr/>
        <p:txBody>
          <a:bodyPr/>
          <a:lstStyle/>
          <a:p>
            <a:r>
              <a:rPr lang="en-GB" dirty="0">
                <a:solidFill>
                  <a:schemeClr val="tx1">
                    <a:lumMod val="75000"/>
                    <a:lumOff val="25000"/>
                  </a:schemeClr>
                </a:solidFill>
              </a:rPr>
              <a:t>Goal Setting</a:t>
            </a:r>
          </a:p>
        </p:txBody>
      </p:sp>
      <p:sp>
        <p:nvSpPr>
          <p:cNvPr id="4" name="Slide Number Placeholder 3">
            <a:extLst>
              <a:ext uri="{FF2B5EF4-FFF2-40B4-BE49-F238E27FC236}">
                <a16:creationId xmlns:a16="http://schemas.microsoft.com/office/drawing/2014/main" id="{F8C90FA0-D804-D140-857E-005121493D7C}"/>
              </a:ext>
            </a:extLst>
          </p:cNvPr>
          <p:cNvSpPr>
            <a:spLocks noGrp="1"/>
          </p:cNvSpPr>
          <p:nvPr>
            <p:ph type="sldNum" sz="quarter" idx="12"/>
          </p:nvPr>
        </p:nvSpPr>
        <p:spPr/>
        <p:txBody>
          <a:bodyPr/>
          <a:lstStyle/>
          <a:p>
            <a:fld id="{3352CBF5-17B8-4387-88A6-ABF9F8C64D5A}" type="slidenum">
              <a:rPr lang="en-US" smtClean="0"/>
              <a:t>13</a:t>
            </a:fld>
            <a:endParaRPr lang="en-US" dirty="0"/>
          </a:p>
        </p:txBody>
      </p:sp>
      <p:graphicFrame>
        <p:nvGraphicFramePr>
          <p:cNvPr id="9" name="Object 8">
            <a:extLst>
              <a:ext uri="{FF2B5EF4-FFF2-40B4-BE49-F238E27FC236}">
                <a16:creationId xmlns:a16="http://schemas.microsoft.com/office/drawing/2014/main" id="{E37E87D9-7A5F-764F-9E90-5E49B9BA5433}"/>
              </a:ext>
            </a:extLst>
          </p:cNvPr>
          <p:cNvGraphicFramePr>
            <a:graphicFrameLocks noChangeAspect="1"/>
          </p:cNvGraphicFramePr>
          <p:nvPr>
            <p:extLst>
              <p:ext uri="{D42A27DB-BD31-4B8C-83A1-F6EECF244321}">
                <p14:modId xmlns:p14="http://schemas.microsoft.com/office/powerpoint/2010/main" val="2762045477"/>
              </p:ext>
            </p:extLst>
          </p:nvPr>
        </p:nvGraphicFramePr>
        <p:xfrm>
          <a:off x="566056" y="1398133"/>
          <a:ext cx="11056287" cy="4414837"/>
        </p:xfrm>
        <a:graphic>
          <a:graphicData uri="http://schemas.openxmlformats.org/presentationml/2006/ole">
            <mc:AlternateContent xmlns:mc="http://schemas.openxmlformats.org/markup-compatibility/2006">
              <mc:Choice xmlns:v="urn:schemas-microsoft-com:vml" Requires="v">
                <p:oleObj spid="_x0000_s1119" name="Worksheet" r:id="rId4" imgW="14884400" imgH="5943600" progId="Excel.Sheet.12">
                  <p:embed/>
                </p:oleObj>
              </mc:Choice>
              <mc:Fallback>
                <p:oleObj name="Worksheet" r:id="rId4" imgW="14884400" imgH="5943600" progId="Excel.Sheet.12">
                  <p:embed/>
                  <p:pic>
                    <p:nvPicPr>
                      <p:cNvPr id="0" name=""/>
                      <p:cNvPicPr/>
                      <p:nvPr/>
                    </p:nvPicPr>
                    <p:blipFill>
                      <a:blip r:embed="rId5"/>
                      <a:stretch>
                        <a:fillRect/>
                      </a:stretch>
                    </p:blipFill>
                    <p:spPr>
                      <a:xfrm>
                        <a:off x="566056" y="1398133"/>
                        <a:ext cx="11056287" cy="4414837"/>
                      </a:xfrm>
                      <a:prstGeom prst="rect">
                        <a:avLst/>
                      </a:prstGeom>
                    </p:spPr>
                  </p:pic>
                </p:oleObj>
              </mc:Fallback>
            </mc:AlternateContent>
          </a:graphicData>
        </a:graphic>
      </p:graphicFrame>
      <p:sp>
        <p:nvSpPr>
          <p:cNvPr id="11" name="TextBox 10">
            <a:extLst>
              <a:ext uri="{FF2B5EF4-FFF2-40B4-BE49-F238E27FC236}">
                <a16:creationId xmlns:a16="http://schemas.microsoft.com/office/drawing/2014/main" id="{CE66972A-519D-5F4C-8F1A-0C30BE99DCFD}"/>
              </a:ext>
            </a:extLst>
          </p:cNvPr>
          <p:cNvSpPr txBox="1"/>
          <p:nvPr/>
        </p:nvSpPr>
        <p:spPr>
          <a:xfrm>
            <a:off x="9546771" y="598363"/>
            <a:ext cx="2075572" cy="738664"/>
          </a:xfrm>
          <a:prstGeom prst="rect">
            <a:avLst/>
          </a:prstGeom>
          <a:noFill/>
        </p:spPr>
        <p:txBody>
          <a:bodyPr wrap="square" rtlCol="0">
            <a:spAutoFit/>
          </a:bodyPr>
          <a:lstStyle/>
          <a:p>
            <a:pPr algn="r"/>
            <a:r>
              <a:rPr lang="en-GB" sz="1400" i="1" dirty="0">
                <a:solidFill>
                  <a:schemeClr val="accent6"/>
                </a:solidFill>
              </a:rPr>
              <a:t>Double click template to open in Excel and edit</a:t>
            </a:r>
          </a:p>
        </p:txBody>
      </p:sp>
    </p:spTree>
    <p:extLst>
      <p:ext uri="{BB962C8B-B14F-4D97-AF65-F5344CB8AC3E}">
        <p14:creationId xmlns:p14="http://schemas.microsoft.com/office/powerpoint/2010/main" val="965113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67FED6-36A5-554C-8AA6-DBCFD5C04BA0}"/>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kern="1200" dirty="0">
                <a:solidFill>
                  <a:schemeClr val="tx1"/>
                </a:solidFill>
                <a:latin typeface="+mj-lt"/>
                <a:ea typeface="+mj-ea"/>
                <a:cs typeface="+mj-cs"/>
              </a:rPr>
              <a:t>Stop Start Continue Assessment</a:t>
            </a:r>
          </a:p>
        </p:txBody>
      </p:sp>
      <p:sp>
        <p:nvSpPr>
          <p:cNvPr id="4" name="Slide Number Placeholder 3">
            <a:extLst>
              <a:ext uri="{FF2B5EF4-FFF2-40B4-BE49-F238E27FC236}">
                <a16:creationId xmlns:a16="http://schemas.microsoft.com/office/drawing/2014/main" id="{F8C90FA0-D804-D140-857E-005121493D7C}"/>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352CBF5-17B8-4387-88A6-ABF9F8C64D5A}" type="slidenum">
              <a:rPr lang="en-US" smtClean="0"/>
              <a:pPr>
                <a:spcAft>
                  <a:spcPts val="600"/>
                </a:spcAft>
              </a:pPr>
              <a:t>14</a:t>
            </a:fld>
            <a:endParaRPr lang="en-US" dirty="0"/>
          </a:p>
        </p:txBody>
      </p:sp>
      <p:graphicFrame>
        <p:nvGraphicFramePr>
          <p:cNvPr id="6" name="Object 5">
            <a:extLst>
              <a:ext uri="{FF2B5EF4-FFF2-40B4-BE49-F238E27FC236}">
                <a16:creationId xmlns:a16="http://schemas.microsoft.com/office/drawing/2014/main" id="{B6D25FAB-5820-894D-AC04-B5F90D583C21}"/>
              </a:ext>
            </a:extLst>
          </p:cNvPr>
          <p:cNvGraphicFramePr>
            <a:graphicFrameLocks noChangeAspect="1"/>
          </p:cNvGraphicFramePr>
          <p:nvPr>
            <p:extLst>
              <p:ext uri="{D42A27DB-BD31-4B8C-83A1-F6EECF244321}">
                <p14:modId xmlns:p14="http://schemas.microsoft.com/office/powerpoint/2010/main" val="2275134415"/>
              </p:ext>
            </p:extLst>
          </p:nvPr>
        </p:nvGraphicFramePr>
        <p:xfrm>
          <a:off x="925285" y="1492250"/>
          <a:ext cx="10662289" cy="4516664"/>
        </p:xfrm>
        <a:graphic>
          <a:graphicData uri="http://schemas.openxmlformats.org/presentationml/2006/ole">
            <mc:AlternateContent xmlns:mc="http://schemas.openxmlformats.org/markup-compatibility/2006">
              <mc:Choice xmlns:v="urn:schemas-microsoft-com:vml" Requires="v">
                <p:oleObj spid="_x0000_s2141" name="Worksheet" r:id="rId3" imgW="13970000" imgH="5918200" progId="Excel.Sheet.12">
                  <p:embed/>
                </p:oleObj>
              </mc:Choice>
              <mc:Fallback>
                <p:oleObj name="Worksheet" r:id="rId3" imgW="13970000" imgH="5918200" progId="Excel.Sheet.12">
                  <p:embed/>
                  <p:pic>
                    <p:nvPicPr>
                      <p:cNvPr id="0" name=""/>
                      <p:cNvPicPr/>
                      <p:nvPr/>
                    </p:nvPicPr>
                    <p:blipFill>
                      <a:blip r:embed="rId4"/>
                      <a:stretch>
                        <a:fillRect/>
                      </a:stretch>
                    </p:blipFill>
                    <p:spPr>
                      <a:xfrm>
                        <a:off x="925285" y="1492250"/>
                        <a:ext cx="10662289" cy="4516664"/>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F2B60424-C551-5A4B-8DDE-50FD9634697E}"/>
              </a:ext>
            </a:extLst>
          </p:cNvPr>
          <p:cNvSpPr txBox="1"/>
          <p:nvPr/>
        </p:nvSpPr>
        <p:spPr>
          <a:xfrm>
            <a:off x="9546771" y="718104"/>
            <a:ext cx="2075572" cy="738664"/>
          </a:xfrm>
          <a:prstGeom prst="rect">
            <a:avLst/>
          </a:prstGeom>
          <a:noFill/>
        </p:spPr>
        <p:txBody>
          <a:bodyPr wrap="square" rtlCol="0">
            <a:spAutoFit/>
          </a:bodyPr>
          <a:lstStyle/>
          <a:p>
            <a:pPr algn="r"/>
            <a:r>
              <a:rPr lang="en-GB" sz="1400" i="1" dirty="0">
                <a:solidFill>
                  <a:schemeClr val="accent6"/>
                </a:solidFill>
              </a:rPr>
              <a:t>Double click template to open in Excel and edit</a:t>
            </a:r>
          </a:p>
        </p:txBody>
      </p:sp>
    </p:spTree>
    <p:extLst>
      <p:ext uri="{BB962C8B-B14F-4D97-AF65-F5344CB8AC3E}">
        <p14:creationId xmlns:p14="http://schemas.microsoft.com/office/powerpoint/2010/main" val="117703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67FED6-36A5-554C-8AA6-DBCFD5C04BA0}"/>
              </a:ext>
            </a:extLst>
          </p:cNvPr>
          <p:cNvSpPr>
            <a:spLocks noGrp="1"/>
          </p:cNvSpPr>
          <p:nvPr>
            <p:ph type="title"/>
          </p:nvPr>
        </p:nvSpPr>
        <p:spPr/>
        <p:txBody>
          <a:bodyPr/>
          <a:lstStyle/>
          <a:p>
            <a:r>
              <a:rPr lang="en-GB" dirty="0">
                <a:solidFill>
                  <a:schemeClr val="tx1">
                    <a:lumMod val="75000"/>
                    <a:lumOff val="25000"/>
                  </a:schemeClr>
                </a:solidFill>
              </a:rPr>
              <a:t>Skills Audit</a:t>
            </a:r>
          </a:p>
        </p:txBody>
      </p:sp>
      <p:sp>
        <p:nvSpPr>
          <p:cNvPr id="4" name="Slide Number Placeholder 3">
            <a:extLst>
              <a:ext uri="{FF2B5EF4-FFF2-40B4-BE49-F238E27FC236}">
                <a16:creationId xmlns:a16="http://schemas.microsoft.com/office/drawing/2014/main" id="{F8C90FA0-D804-D140-857E-005121493D7C}"/>
              </a:ext>
            </a:extLst>
          </p:cNvPr>
          <p:cNvSpPr>
            <a:spLocks noGrp="1"/>
          </p:cNvSpPr>
          <p:nvPr>
            <p:ph type="sldNum" sz="quarter" idx="12"/>
          </p:nvPr>
        </p:nvSpPr>
        <p:spPr/>
        <p:txBody>
          <a:bodyPr/>
          <a:lstStyle/>
          <a:p>
            <a:fld id="{3352CBF5-17B8-4387-88A6-ABF9F8C64D5A}" type="slidenum">
              <a:rPr lang="en-US" smtClean="0"/>
              <a:t>15</a:t>
            </a:fld>
            <a:endParaRPr lang="en-US" dirty="0"/>
          </a:p>
        </p:txBody>
      </p:sp>
      <p:graphicFrame>
        <p:nvGraphicFramePr>
          <p:cNvPr id="7" name="Object 6">
            <a:extLst>
              <a:ext uri="{FF2B5EF4-FFF2-40B4-BE49-F238E27FC236}">
                <a16:creationId xmlns:a16="http://schemas.microsoft.com/office/drawing/2014/main" id="{3855579C-515A-BC49-883A-980A9FD45797}"/>
              </a:ext>
            </a:extLst>
          </p:cNvPr>
          <p:cNvGraphicFramePr>
            <a:graphicFrameLocks noChangeAspect="1"/>
          </p:cNvGraphicFramePr>
          <p:nvPr>
            <p:extLst>
              <p:ext uri="{D42A27DB-BD31-4B8C-83A1-F6EECF244321}">
                <p14:modId xmlns:p14="http://schemas.microsoft.com/office/powerpoint/2010/main" val="2478614836"/>
              </p:ext>
            </p:extLst>
          </p:nvPr>
        </p:nvGraphicFramePr>
        <p:xfrm>
          <a:off x="538369" y="1219684"/>
          <a:ext cx="11315700" cy="4978400"/>
        </p:xfrm>
        <a:graphic>
          <a:graphicData uri="http://schemas.openxmlformats.org/presentationml/2006/ole">
            <mc:AlternateContent xmlns:mc="http://schemas.openxmlformats.org/markup-compatibility/2006">
              <mc:Choice xmlns:v="urn:schemas-microsoft-com:vml" Requires="v">
                <p:oleObj spid="_x0000_s3166" name="Worksheet" r:id="rId3" imgW="11315700" imgH="4978400" progId="Excel.Sheet.12">
                  <p:embed/>
                </p:oleObj>
              </mc:Choice>
              <mc:Fallback>
                <p:oleObj name="Worksheet" r:id="rId3" imgW="11315700" imgH="4978400" progId="Excel.Sheet.12">
                  <p:embed/>
                  <p:pic>
                    <p:nvPicPr>
                      <p:cNvPr id="0" name=""/>
                      <p:cNvPicPr/>
                      <p:nvPr/>
                    </p:nvPicPr>
                    <p:blipFill>
                      <a:blip r:embed="rId4"/>
                      <a:stretch>
                        <a:fillRect/>
                      </a:stretch>
                    </p:blipFill>
                    <p:spPr>
                      <a:xfrm>
                        <a:off x="538369" y="1219684"/>
                        <a:ext cx="11315700" cy="4978400"/>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4B9EDFA9-99BB-3E4A-BBC9-EB4E8E09FB2B}"/>
              </a:ext>
            </a:extLst>
          </p:cNvPr>
          <p:cNvSpPr txBox="1"/>
          <p:nvPr/>
        </p:nvSpPr>
        <p:spPr>
          <a:xfrm>
            <a:off x="9778497" y="401887"/>
            <a:ext cx="2075572" cy="738664"/>
          </a:xfrm>
          <a:prstGeom prst="rect">
            <a:avLst/>
          </a:prstGeom>
          <a:noFill/>
        </p:spPr>
        <p:txBody>
          <a:bodyPr wrap="square" rtlCol="0">
            <a:spAutoFit/>
          </a:bodyPr>
          <a:lstStyle/>
          <a:p>
            <a:pPr algn="r"/>
            <a:r>
              <a:rPr lang="en-GB" sz="1400" i="1" dirty="0">
                <a:solidFill>
                  <a:schemeClr val="accent6"/>
                </a:solidFill>
              </a:rPr>
              <a:t>Double click template to open in Excel and edit</a:t>
            </a:r>
          </a:p>
        </p:txBody>
      </p:sp>
    </p:spTree>
    <p:extLst>
      <p:ext uri="{BB962C8B-B14F-4D97-AF65-F5344CB8AC3E}">
        <p14:creationId xmlns:p14="http://schemas.microsoft.com/office/powerpoint/2010/main" val="1303341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67FED6-36A5-554C-8AA6-DBCFD5C04BA0}"/>
              </a:ext>
            </a:extLst>
          </p:cNvPr>
          <p:cNvSpPr>
            <a:spLocks noGrp="1"/>
          </p:cNvSpPr>
          <p:nvPr>
            <p:ph type="title"/>
          </p:nvPr>
        </p:nvSpPr>
        <p:spPr/>
        <p:txBody>
          <a:bodyPr/>
          <a:lstStyle/>
          <a:p>
            <a:r>
              <a:rPr lang="en-GB" dirty="0">
                <a:solidFill>
                  <a:schemeClr val="tx1">
                    <a:lumMod val="75000"/>
                    <a:lumOff val="25000"/>
                  </a:schemeClr>
                </a:solidFill>
              </a:rPr>
              <a:t>Activity Audit</a:t>
            </a:r>
          </a:p>
        </p:txBody>
      </p:sp>
      <p:sp>
        <p:nvSpPr>
          <p:cNvPr id="4" name="Slide Number Placeholder 3">
            <a:extLst>
              <a:ext uri="{FF2B5EF4-FFF2-40B4-BE49-F238E27FC236}">
                <a16:creationId xmlns:a16="http://schemas.microsoft.com/office/drawing/2014/main" id="{F8C90FA0-D804-D140-857E-005121493D7C}"/>
              </a:ext>
            </a:extLst>
          </p:cNvPr>
          <p:cNvSpPr>
            <a:spLocks noGrp="1"/>
          </p:cNvSpPr>
          <p:nvPr>
            <p:ph type="sldNum" sz="quarter" idx="12"/>
          </p:nvPr>
        </p:nvSpPr>
        <p:spPr/>
        <p:txBody>
          <a:bodyPr/>
          <a:lstStyle/>
          <a:p>
            <a:fld id="{3352CBF5-17B8-4387-88A6-ABF9F8C64D5A}" type="slidenum">
              <a:rPr lang="en-US" smtClean="0"/>
              <a:t>16</a:t>
            </a:fld>
            <a:endParaRPr lang="en-US" dirty="0"/>
          </a:p>
        </p:txBody>
      </p:sp>
      <p:graphicFrame>
        <p:nvGraphicFramePr>
          <p:cNvPr id="3" name="Object 2">
            <a:extLst>
              <a:ext uri="{FF2B5EF4-FFF2-40B4-BE49-F238E27FC236}">
                <a16:creationId xmlns:a16="http://schemas.microsoft.com/office/drawing/2014/main" id="{C1F1E8A9-B9DF-8442-982E-B42A7506ECEA}"/>
              </a:ext>
            </a:extLst>
          </p:cNvPr>
          <p:cNvGraphicFramePr>
            <a:graphicFrameLocks noChangeAspect="1"/>
          </p:cNvGraphicFramePr>
          <p:nvPr>
            <p:extLst>
              <p:ext uri="{D42A27DB-BD31-4B8C-83A1-F6EECF244321}">
                <p14:modId xmlns:p14="http://schemas.microsoft.com/office/powerpoint/2010/main" val="1112427309"/>
              </p:ext>
            </p:extLst>
          </p:nvPr>
        </p:nvGraphicFramePr>
        <p:xfrm>
          <a:off x="600009" y="1406981"/>
          <a:ext cx="9915591" cy="4663426"/>
        </p:xfrm>
        <a:graphic>
          <a:graphicData uri="http://schemas.openxmlformats.org/presentationml/2006/ole">
            <mc:AlternateContent xmlns:mc="http://schemas.openxmlformats.org/markup-compatibility/2006">
              <mc:Choice xmlns:v="urn:schemas-microsoft-com:vml" Requires="v">
                <p:oleObj spid="_x0000_s4190" name="Worksheet" r:id="rId3" imgW="12852400" imgH="6045200" progId="Excel.Sheet.12">
                  <p:embed/>
                </p:oleObj>
              </mc:Choice>
              <mc:Fallback>
                <p:oleObj name="Worksheet" r:id="rId3" imgW="12852400" imgH="6045200" progId="Excel.Sheet.12">
                  <p:embed/>
                  <p:pic>
                    <p:nvPicPr>
                      <p:cNvPr id="0" name=""/>
                      <p:cNvPicPr/>
                      <p:nvPr/>
                    </p:nvPicPr>
                    <p:blipFill>
                      <a:blip r:embed="rId4"/>
                      <a:stretch>
                        <a:fillRect/>
                      </a:stretch>
                    </p:blipFill>
                    <p:spPr>
                      <a:xfrm>
                        <a:off x="600009" y="1406981"/>
                        <a:ext cx="9915591" cy="4663426"/>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FA0C2B19-0D27-9E4A-821A-883922B156E6}"/>
              </a:ext>
            </a:extLst>
          </p:cNvPr>
          <p:cNvSpPr txBox="1"/>
          <p:nvPr/>
        </p:nvSpPr>
        <p:spPr>
          <a:xfrm>
            <a:off x="8440028" y="668317"/>
            <a:ext cx="2075572" cy="738664"/>
          </a:xfrm>
          <a:prstGeom prst="rect">
            <a:avLst/>
          </a:prstGeom>
          <a:noFill/>
        </p:spPr>
        <p:txBody>
          <a:bodyPr wrap="square" rtlCol="0">
            <a:spAutoFit/>
          </a:bodyPr>
          <a:lstStyle/>
          <a:p>
            <a:pPr algn="r"/>
            <a:r>
              <a:rPr lang="en-GB" sz="1400" i="1" dirty="0">
                <a:solidFill>
                  <a:schemeClr val="accent6"/>
                </a:solidFill>
              </a:rPr>
              <a:t>Double click template to open in Excel and edit</a:t>
            </a:r>
          </a:p>
        </p:txBody>
      </p:sp>
    </p:spTree>
    <p:extLst>
      <p:ext uri="{BB962C8B-B14F-4D97-AF65-F5344CB8AC3E}">
        <p14:creationId xmlns:p14="http://schemas.microsoft.com/office/powerpoint/2010/main" val="783676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67FED6-36A5-554C-8AA6-DBCFD5C04BA0}"/>
              </a:ext>
            </a:extLst>
          </p:cNvPr>
          <p:cNvSpPr>
            <a:spLocks noGrp="1"/>
          </p:cNvSpPr>
          <p:nvPr>
            <p:ph type="title"/>
          </p:nvPr>
        </p:nvSpPr>
        <p:spPr>
          <a:xfrm>
            <a:off x="481531" y="486090"/>
            <a:ext cx="11079604" cy="1325563"/>
          </a:xfrm>
        </p:spPr>
        <p:txBody>
          <a:bodyPr>
            <a:normAutofit fontScale="90000"/>
          </a:bodyPr>
          <a:lstStyle/>
          <a:p>
            <a:pPr>
              <a:lnSpc>
                <a:spcPct val="100000"/>
              </a:lnSpc>
              <a:spcAft>
                <a:spcPts val="1000"/>
              </a:spcAft>
            </a:pPr>
            <a:r>
              <a:rPr lang="en-GB" dirty="0">
                <a:solidFill>
                  <a:schemeClr val="tx1">
                    <a:lumMod val="75000"/>
                    <a:lumOff val="25000"/>
                  </a:schemeClr>
                </a:solidFill>
              </a:rPr>
              <a:t>RACI (optional)</a:t>
            </a:r>
            <a:br>
              <a:rPr lang="en-GB" dirty="0">
                <a:solidFill>
                  <a:schemeClr val="tx1">
                    <a:lumMod val="75000"/>
                    <a:lumOff val="25000"/>
                  </a:schemeClr>
                </a:solidFill>
              </a:rPr>
            </a:br>
            <a:r>
              <a:rPr lang="en-GB" sz="1600" i="1" dirty="0">
                <a:solidFill>
                  <a:schemeClr val="accent4"/>
                </a:solidFill>
              </a:rPr>
              <a:t>RACI is a commonly used tool to understand who is Responsible (i.e. doing the work to achieve the task), Accountable (i.e. the one ultimately answerable for the correct and thorough delivery of the task and the one who delegates to those who are responsible), Consulted (i.e. those whose opinions are sought, typically subject matter experts or key stakeholders and with whom, there is two-way communication) and Informed (i.e. those who are kept up to date on progress, usually with one-way communication)</a:t>
            </a:r>
            <a:endParaRPr lang="en-GB" dirty="0">
              <a:solidFill>
                <a:schemeClr val="tx1">
                  <a:lumMod val="75000"/>
                  <a:lumOff val="25000"/>
                </a:schemeClr>
              </a:solidFill>
            </a:endParaRPr>
          </a:p>
        </p:txBody>
      </p:sp>
      <p:sp>
        <p:nvSpPr>
          <p:cNvPr id="4" name="Slide Number Placeholder 3">
            <a:extLst>
              <a:ext uri="{FF2B5EF4-FFF2-40B4-BE49-F238E27FC236}">
                <a16:creationId xmlns:a16="http://schemas.microsoft.com/office/drawing/2014/main" id="{F8C90FA0-D804-D140-857E-005121493D7C}"/>
              </a:ext>
            </a:extLst>
          </p:cNvPr>
          <p:cNvSpPr>
            <a:spLocks noGrp="1"/>
          </p:cNvSpPr>
          <p:nvPr>
            <p:ph type="sldNum" sz="quarter" idx="12"/>
          </p:nvPr>
        </p:nvSpPr>
        <p:spPr/>
        <p:txBody>
          <a:bodyPr/>
          <a:lstStyle/>
          <a:p>
            <a:fld id="{3352CBF5-17B8-4387-88A6-ABF9F8C64D5A}" type="slidenum">
              <a:rPr lang="en-US" smtClean="0"/>
              <a:t>17</a:t>
            </a:fld>
            <a:endParaRPr lang="en-US" dirty="0"/>
          </a:p>
        </p:txBody>
      </p:sp>
      <p:graphicFrame>
        <p:nvGraphicFramePr>
          <p:cNvPr id="3" name="Object 2">
            <a:extLst>
              <a:ext uri="{FF2B5EF4-FFF2-40B4-BE49-F238E27FC236}">
                <a16:creationId xmlns:a16="http://schemas.microsoft.com/office/drawing/2014/main" id="{2A6316DA-CD04-B246-9CB9-C89C4A7746CA}"/>
              </a:ext>
            </a:extLst>
          </p:cNvPr>
          <p:cNvGraphicFramePr>
            <a:graphicFrameLocks noChangeAspect="1"/>
          </p:cNvGraphicFramePr>
          <p:nvPr>
            <p:extLst>
              <p:ext uri="{D42A27DB-BD31-4B8C-83A1-F6EECF244321}">
                <p14:modId xmlns:p14="http://schemas.microsoft.com/office/powerpoint/2010/main" val="3102548783"/>
              </p:ext>
            </p:extLst>
          </p:nvPr>
        </p:nvGraphicFramePr>
        <p:xfrm>
          <a:off x="548577" y="2077179"/>
          <a:ext cx="10934723" cy="3999907"/>
        </p:xfrm>
        <a:graphic>
          <a:graphicData uri="http://schemas.openxmlformats.org/presentationml/2006/ole">
            <mc:AlternateContent xmlns:mc="http://schemas.openxmlformats.org/markup-compatibility/2006">
              <mc:Choice xmlns:v="urn:schemas-microsoft-com:vml" Requires="v">
                <p:oleObj spid="_x0000_s5214" name="Worksheet" r:id="rId3" imgW="14376400" imgH="5257800" progId="Excel.Sheet.12">
                  <p:embed/>
                </p:oleObj>
              </mc:Choice>
              <mc:Fallback>
                <p:oleObj name="Worksheet" r:id="rId3" imgW="14376400" imgH="5257800" progId="Excel.Sheet.12">
                  <p:embed/>
                  <p:pic>
                    <p:nvPicPr>
                      <p:cNvPr id="0" name=""/>
                      <p:cNvPicPr/>
                      <p:nvPr/>
                    </p:nvPicPr>
                    <p:blipFill>
                      <a:blip r:embed="rId4"/>
                      <a:stretch>
                        <a:fillRect/>
                      </a:stretch>
                    </p:blipFill>
                    <p:spPr>
                      <a:xfrm>
                        <a:off x="548577" y="2077179"/>
                        <a:ext cx="10934723" cy="3999907"/>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BF5BC3EB-2ED1-4C4C-BAE0-EAFCF234C488}"/>
              </a:ext>
            </a:extLst>
          </p:cNvPr>
          <p:cNvSpPr txBox="1"/>
          <p:nvPr/>
        </p:nvSpPr>
        <p:spPr>
          <a:xfrm>
            <a:off x="9833156" y="81042"/>
            <a:ext cx="2075572" cy="738664"/>
          </a:xfrm>
          <a:prstGeom prst="rect">
            <a:avLst/>
          </a:prstGeom>
          <a:noFill/>
        </p:spPr>
        <p:txBody>
          <a:bodyPr wrap="square" rtlCol="0">
            <a:spAutoFit/>
          </a:bodyPr>
          <a:lstStyle/>
          <a:p>
            <a:pPr algn="r"/>
            <a:r>
              <a:rPr lang="en-GB" sz="1400" i="1" dirty="0">
                <a:solidFill>
                  <a:schemeClr val="accent6"/>
                </a:solidFill>
              </a:rPr>
              <a:t>Double click template to open in Excel and edit</a:t>
            </a:r>
          </a:p>
        </p:txBody>
      </p:sp>
    </p:spTree>
    <p:extLst>
      <p:ext uri="{BB962C8B-B14F-4D97-AF65-F5344CB8AC3E}">
        <p14:creationId xmlns:p14="http://schemas.microsoft.com/office/powerpoint/2010/main" val="3739230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35964-0D11-4742-BFED-9CE617D0C526}"/>
              </a:ext>
            </a:extLst>
          </p:cNvPr>
          <p:cNvSpPr>
            <a:spLocks noGrp="1"/>
          </p:cNvSpPr>
          <p:nvPr>
            <p:ph type="title"/>
          </p:nvPr>
        </p:nvSpPr>
        <p:spPr>
          <a:xfrm>
            <a:off x="419737" y="92468"/>
            <a:ext cx="10515600" cy="1325563"/>
          </a:xfrm>
        </p:spPr>
        <p:txBody>
          <a:bodyPr/>
          <a:lstStyle/>
          <a:p>
            <a:r>
              <a:rPr lang="en-GB" dirty="0"/>
              <a:t>Authored by… </a:t>
            </a:r>
          </a:p>
        </p:txBody>
      </p:sp>
      <p:sp>
        <p:nvSpPr>
          <p:cNvPr id="4" name="Slide Number Placeholder 3">
            <a:extLst>
              <a:ext uri="{FF2B5EF4-FFF2-40B4-BE49-F238E27FC236}">
                <a16:creationId xmlns:a16="http://schemas.microsoft.com/office/drawing/2014/main" id="{220D9C75-B5D5-6F4F-9435-EFC25B02438E}"/>
              </a:ext>
            </a:extLst>
          </p:cNvPr>
          <p:cNvSpPr>
            <a:spLocks noGrp="1"/>
          </p:cNvSpPr>
          <p:nvPr>
            <p:ph type="sldNum" sz="quarter" idx="12"/>
          </p:nvPr>
        </p:nvSpPr>
        <p:spPr/>
        <p:txBody>
          <a:bodyPr/>
          <a:lstStyle/>
          <a:p>
            <a:fld id="{3352CBF5-17B8-4387-88A6-ABF9F8C64D5A}" type="slidenum">
              <a:rPr lang="en-US" smtClean="0"/>
              <a:t>18</a:t>
            </a:fld>
            <a:endParaRPr lang="en-US" dirty="0"/>
          </a:p>
        </p:txBody>
      </p:sp>
      <p:pic>
        <p:nvPicPr>
          <p:cNvPr id="5" name="Picture 4">
            <a:extLst>
              <a:ext uri="{FF2B5EF4-FFF2-40B4-BE49-F238E27FC236}">
                <a16:creationId xmlns:a16="http://schemas.microsoft.com/office/drawing/2014/main" id="{BE0340E4-C8FA-9343-A7B7-20A72D9AA04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84725" y="1643297"/>
            <a:ext cx="1926337" cy="1939808"/>
          </a:xfrm>
          <a:prstGeom prst="rect">
            <a:avLst/>
          </a:prstGeom>
        </p:spPr>
      </p:pic>
      <p:pic>
        <p:nvPicPr>
          <p:cNvPr id="6" name="Picture 5">
            <a:extLst>
              <a:ext uri="{FF2B5EF4-FFF2-40B4-BE49-F238E27FC236}">
                <a16:creationId xmlns:a16="http://schemas.microsoft.com/office/drawing/2014/main" id="{8C4B3BE1-1537-5D4B-B238-8B4B37BD61C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19737" y="4162942"/>
            <a:ext cx="1926337" cy="1939808"/>
          </a:xfrm>
          <a:prstGeom prst="rect">
            <a:avLst/>
          </a:prstGeom>
        </p:spPr>
      </p:pic>
      <p:sp>
        <p:nvSpPr>
          <p:cNvPr id="7" name="TextBox 6">
            <a:extLst>
              <a:ext uri="{FF2B5EF4-FFF2-40B4-BE49-F238E27FC236}">
                <a16:creationId xmlns:a16="http://schemas.microsoft.com/office/drawing/2014/main" id="{D1CAB1A6-C9A6-7840-AE2E-DADCD89D9A48}"/>
              </a:ext>
            </a:extLst>
          </p:cNvPr>
          <p:cNvSpPr txBox="1"/>
          <p:nvPr/>
        </p:nvSpPr>
        <p:spPr>
          <a:xfrm>
            <a:off x="2552714" y="4162942"/>
            <a:ext cx="9114879" cy="1877437"/>
          </a:xfrm>
          <a:prstGeom prst="rect">
            <a:avLst/>
          </a:prstGeom>
          <a:noFill/>
        </p:spPr>
        <p:txBody>
          <a:bodyPr wrap="square" rtlCol="0">
            <a:spAutoFit/>
          </a:bodyPr>
          <a:lstStyle/>
          <a:p>
            <a:pPr>
              <a:lnSpc>
                <a:spcPct val="120000"/>
              </a:lnSpc>
              <a:spcAft>
                <a:spcPts val="667"/>
              </a:spcAft>
            </a:pPr>
            <a:r>
              <a:rPr lang="en-GB" sz="1100" dirty="0"/>
              <a:t>Katharine Lewis is the CEO of FutureSmartMedia Limited, a boutique media consulting firm operating in the US, UK and Europe. She has 20+ years experience in the traditional and new media industries, working in the UK, US and Asia.</a:t>
            </a:r>
          </a:p>
          <a:p>
            <a:pPr>
              <a:lnSpc>
                <a:spcPct val="120000"/>
              </a:lnSpc>
              <a:spcAft>
                <a:spcPts val="667"/>
              </a:spcAft>
            </a:pPr>
            <a:r>
              <a:rPr lang="en-GB" sz="1100" dirty="0"/>
              <a:t>Former roles include Senior Consultant at PWC’s media practice, consulting to Disney Internet Group and New Line Cinema; Marketing Strategy Lead at eBay, Head of Participation / interactive TV Asia &amp; Americas at FremantleMedia, Deputy Head of FremantleMedia Ventures, SVP of Strategy &amp; Corporate Development for FremantleMedia Enterprises, Americas, SVP Strategy &amp; Operations FremantleMedia Digital</a:t>
            </a:r>
          </a:p>
          <a:p>
            <a:pPr>
              <a:lnSpc>
                <a:spcPct val="120000"/>
              </a:lnSpc>
              <a:spcAft>
                <a:spcPts val="667"/>
              </a:spcAft>
            </a:pPr>
            <a:r>
              <a:rPr lang="en-GB" sz="1100" dirty="0"/>
              <a:t>Selected clients include Channel 4, Endemol Shine and Beano Studios, she has also conducted work for multiple media and new media start-ups in the US and UK</a:t>
            </a:r>
          </a:p>
        </p:txBody>
      </p:sp>
      <p:sp>
        <p:nvSpPr>
          <p:cNvPr id="8" name="TextBox 7">
            <a:extLst>
              <a:ext uri="{FF2B5EF4-FFF2-40B4-BE49-F238E27FC236}">
                <a16:creationId xmlns:a16="http://schemas.microsoft.com/office/drawing/2014/main" id="{A47A816E-D584-A347-9372-8BDAC0AF8571}"/>
              </a:ext>
            </a:extLst>
          </p:cNvPr>
          <p:cNvSpPr txBox="1"/>
          <p:nvPr/>
        </p:nvSpPr>
        <p:spPr>
          <a:xfrm>
            <a:off x="2552714" y="1643209"/>
            <a:ext cx="9178361" cy="1877437"/>
          </a:xfrm>
          <a:prstGeom prst="rect">
            <a:avLst/>
          </a:prstGeom>
          <a:noFill/>
        </p:spPr>
        <p:txBody>
          <a:bodyPr wrap="square" rtlCol="0">
            <a:spAutoFit/>
          </a:bodyPr>
          <a:lstStyle/>
          <a:p>
            <a:pPr>
              <a:lnSpc>
                <a:spcPct val="120000"/>
              </a:lnSpc>
              <a:spcAft>
                <a:spcPts val="667"/>
              </a:spcAft>
            </a:pPr>
            <a:r>
              <a:rPr lang="en-GB" sz="1100" dirty="0"/>
              <a:t>Tricia Duffy is the founder of Lily Grey, a consulting and mediation business specialising in strategic business development, process improvements and change management for the media sector.  She is also an accredited mediator.  Recent clients include BAFTA albert the sustainability project for the television industry, Channel 4, Endemol Shine and TwoFour Productions.</a:t>
            </a:r>
          </a:p>
          <a:p>
            <a:pPr>
              <a:lnSpc>
                <a:spcPct val="120000"/>
              </a:lnSpc>
              <a:spcAft>
                <a:spcPts val="667"/>
              </a:spcAft>
            </a:pPr>
            <a:r>
              <a:rPr lang="en-GB" sz="1100" dirty="0"/>
              <a:t>Prior to launching Lily Grey, Tricia spent 4 years as the Head of Transformation for BBC Television, where she was responsible for a £1bn savings programme and a portfolio of complex large-scale change and technology procurement projects.</a:t>
            </a:r>
          </a:p>
          <a:p>
            <a:pPr>
              <a:lnSpc>
                <a:spcPct val="120000"/>
              </a:lnSpc>
              <a:spcAft>
                <a:spcPts val="667"/>
              </a:spcAft>
            </a:pPr>
            <a:r>
              <a:rPr lang="en-GB" sz="1100" dirty="0"/>
              <a:t>Previous experience includes positions in the television production industry and later a role as the Head of Production and Business Affairs for Sky One, before taking on the responsibility for the integration of two newly acquired independent production companies for IMG Media  </a:t>
            </a:r>
          </a:p>
        </p:txBody>
      </p:sp>
      <p:sp>
        <p:nvSpPr>
          <p:cNvPr id="9" name="TextBox 8">
            <a:extLst>
              <a:ext uri="{FF2B5EF4-FFF2-40B4-BE49-F238E27FC236}">
                <a16:creationId xmlns:a16="http://schemas.microsoft.com/office/drawing/2014/main" id="{06819223-F0A9-6D4D-B59A-29048DAAE194}"/>
              </a:ext>
            </a:extLst>
          </p:cNvPr>
          <p:cNvSpPr txBox="1"/>
          <p:nvPr/>
        </p:nvSpPr>
        <p:spPr>
          <a:xfrm>
            <a:off x="323955" y="3583105"/>
            <a:ext cx="2047875" cy="276999"/>
          </a:xfrm>
          <a:prstGeom prst="rect">
            <a:avLst/>
          </a:prstGeom>
          <a:noFill/>
        </p:spPr>
        <p:txBody>
          <a:bodyPr wrap="square" rtlCol="0">
            <a:spAutoFit/>
          </a:bodyPr>
          <a:lstStyle/>
          <a:p>
            <a:pPr algn="ctr"/>
            <a:r>
              <a:rPr lang="en-GB" sz="1200" b="1" dirty="0">
                <a:solidFill>
                  <a:schemeClr val="accent4"/>
                </a:solidFill>
              </a:rPr>
              <a:t>Tricia Duffy</a:t>
            </a:r>
          </a:p>
        </p:txBody>
      </p:sp>
      <p:sp>
        <p:nvSpPr>
          <p:cNvPr id="10" name="TextBox 9">
            <a:extLst>
              <a:ext uri="{FF2B5EF4-FFF2-40B4-BE49-F238E27FC236}">
                <a16:creationId xmlns:a16="http://schemas.microsoft.com/office/drawing/2014/main" id="{AE95BDFD-7442-434D-A7D5-D5465734A92E}"/>
              </a:ext>
            </a:extLst>
          </p:cNvPr>
          <p:cNvSpPr txBox="1"/>
          <p:nvPr/>
        </p:nvSpPr>
        <p:spPr>
          <a:xfrm>
            <a:off x="358967" y="6158235"/>
            <a:ext cx="2047875" cy="276999"/>
          </a:xfrm>
          <a:prstGeom prst="rect">
            <a:avLst/>
          </a:prstGeom>
          <a:noFill/>
        </p:spPr>
        <p:txBody>
          <a:bodyPr wrap="square" rtlCol="0">
            <a:spAutoFit/>
          </a:bodyPr>
          <a:lstStyle/>
          <a:p>
            <a:pPr algn="ctr"/>
            <a:r>
              <a:rPr lang="en-GB" sz="1200" b="1" dirty="0">
                <a:solidFill>
                  <a:schemeClr val="accent4"/>
                </a:solidFill>
              </a:rPr>
              <a:t>Katharine Lewis</a:t>
            </a:r>
          </a:p>
        </p:txBody>
      </p:sp>
    </p:spTree>
    <p:extLst>
      <p:ext uri="{BB962C8B-B14F-4D97-AF65-F5344CB8AC3E}">
        <p14:creationId xmlns:p14="http://schemas.microsoft.com/office/powerpoint/2010/main" val="3670671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0" name="Freeform: Shape 69">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72" name="Freeform: Shape 71">
            <a:extLst>
              <a:ext uri="{FF2B5EF4-FFF2-40B4-BE49-F238E27FC236}">
                <a16:creationId xmlns:a16="http://schemas.microsoft.com/office/drawing/2014/main" id="{58D44E42-C462-4105-BC86-FE75B4E3C4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descr="A picture containing drawing, clock&#10;&#10;Description automatically generated">
            <a:extLst>
              <a:ext uri="{FF2B5EF4-FFF2-40B4-BE49-F238E27FC236}">
                <a16:creationId xmlns:a16="http://schemas.microsoft.com/office/drawing/2014/main" id="{22A8CA72-8FDB-6C40-9D5D-A6B6F12DFCA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64241" y="2223996"/>
            <a:ext cx="4105275" cy="944215"/>
          </a:xfrm>
          <a:prstGeom prst="rect">
            <a:avLst/>
          </a:prstGeom>
        </p:spPr>
      </p:pic>
      <p:sp>
        <p:nvSpPr>
          <p:cNvPr id="3" name="Content Placeholder 2">
            <a:extLst>
              <a:ext uri="{FF2B5EF4-FFF2-40B4-BE49-F238E27FC236}">
                <a16:creationId xmlns:a16="http://schemas.microsoft.com/office/drawing/2014/main" id="{677029FF-B9BA-9D41-A9C0-479EF58820AD}"/>
              </a:ext>
            </a:extLst>
          </p:cNvPr>
          <p:cNvSpPr>
            <a:spLocks noGrp="1"/>
          </p:cNvSpPr>
          <p:nvPr>
            <p:ph idx="1"/>
          </p:nvPr>
        </p:nvSpPr>
        <p:spPr>
          <a:xfrm>
            <a:off x="6707740" y="2444600"/>
            <a:ext cx="5006336" cy="3181684"/>
          </a:xfrm>
        </p:spPr>
        <p:txBody>
          <a:bodyPr anchor="t">
            <a:normAutofit lnSpcReduction="10000"/>
          </a:bodyPr>
          <a:lstStyle/>
          <a:p>
            <a:pPr marL="0" indent="0">
              <a:buNone/>
            </a:pPr>
            <a:r>
              <a:rPr lang="en-US" sz="1800" dirty="0">
                <a:latin typeface="Century Gothic" panose="020B0502020202020204" pitchFamily="34" charset="0"/>
              </a:rPr>
              <a:t>Contact us…</a:t>
            </a:r>
          </a:p>
          <a:p>
            <a:pPr marL="0" indent="0">
              <a:buNone/>
            </a:pPr>
            <a:endParaRPr lang="en-US" sz="1800" dirty="0">
              <a:latin typeface="Century Gothic" panose="020B0502020202020204" pitchFamily="34" charset="0"/>
            </a:endParaRPr>
          </a:p>
          <a:p>
            <a:pPr marL="0" indent="0">
              <a:buNone/>
            </a:pPr>
            <a:r>
              <a:rPr lang="en-US" sz="1800" dirty="0">
                <a:latin typeface="Century Gothic" panose="020B0502020202020204" pitchFamily="34" charset="0"/>
              </a:rPr>
              <a:t>Tricia Duffy</a:t>
            </a:r>
          </a:p>
          <a:p>
            <a:pPr marL="0" indent="0">
              <a:buNone/>
            </a:pPr>
            <a:r>
              <a:rPr lang="en-US" sz="1800" dirty="0">
                <a:latin typeface="Century Gothic" panose="020B0502020202020204" pitchFamily="34" charset="0"/>
                <a:hlinkClick r:id="rId3">
                  <a:extLst>
                    <a:ext uri="{A12FA001-AC4F-418D-AE19-62706E023703}">
                      <ahyp:hlinkClr xmlns:ahyp="http://schemas.microsoft.com/office/drawing/2018/hyperlinkcolor" val="tx"/>
                    </a:ext>
                  </a:extLst>
                </a:hlinkClick>
              </a:rPr>
              <a:t>tricia@lilygrey.com</a:t>
            </a:r>
            <a:endParaRPr lang="en-US" sz="1800" dirty="0">
              <a:latin typeface="Century Gothic" panose="020B0502020202020204" pitchFamily="34" charset="0"/>
            </a:endParaRPr>
          </a:p>
          <a:p>
            <a:pPr marL="0" indent="0">
              <a:buNone/>
            </a:pPr>
            <a:r>
              <a:rPr lang="en-US" sz="1800" dirty="0">
                <a:latin typeface="Century Gothic" panose="020B0502020202020204" pitchFamily="34" charset="0"/>
              </a:rPr>
              <a:t>07970 501 041</a:t>
            </a:r>
          </a:p>
          <a:p>
            <a:pPr marL="0" indent="0">
              <a:buNone/>
            </a:pPr>
            <a:endParaRPr lang="en-US" sz="1800" dirty="0">
              <a:latin typeface="Century Gothic" panose="020B0502020202020204" pitchFamily="34" charset="0"/>
            </a:endParaRPr>
          </a:p>
          <a:p>
            <a:pPr marL="0" indent="0">
              <a:buNone/>
            </a:pPr>
            <a:r>
              <a:rPr lang="en-US" sz="1800" dirty="0">
                <a:latin typeface="Century Gothic" panose="020B0502020202020204" pitchFamily="34" charset="0"/>
              </a:rPr>
              <a:t>Katharine Lewis</a:t>
            </a:r>
          </a:p>
          <a:p>
            <a:pPr marL="0" indent="0">
              <a:buNone/>
            </a:pPr>
            <a:r>
              <a:rPr lang="en-US" sz="1800" dirty="0">
                <a:latin typeface="Century Gothic" panose="020B0502020202020204" pitchFamily="34" charset="0"/>
                <a:hlinkClick r:id="rId4">
                  <a:extLst>
                    <a:ext uri="{A12FA001-AC4F-418D-AE19-62706E023703}">
                      <ahyp:hlinkClr xmlns:ahyp="http://schemas.microsoft.com/office/drawing/2018/hyperlinkcolor" val="tx"/>
                    </a:ext>
                  </a:extLst>
                </a:hlinkClick>
              </a:rPr>
              <a:t>Katharine@futuresmartmedia.com</a:t>
            </a:r>
            <a:endParaRPr lang="en-US" sz="1800" dirty="0">
              <a:latin typeface="Century Gothic" panose="020B0502020202020204" pitchFamily="34" charset="0"/>
            </a:endParaRPr>
          </a:p>
          <a:p>
            <a:pPr marL="0" indent="0">
              <a:buNone/>
            </a:pPr>
            <a:r>
              <a:rPr lang="en-US" sz="1800" dirty="0">
                <a:latin typeface="Century Gothic" panose="020B0502020202020204" pitchFamily="34" charset="0"/>
              </a:rPr>
              <a:t>07932 448 018</a:t>
            </a:r>
          </a:p>
          <a:p>
            <a:pPr marL="0" indent="0">
              <a:buNone/>
            </a:pPr>
            <a:endParaRPr lang="en-US" sz="1800" dirty="0">
              <a:latin typeface="Century Gothic" panose="020B0502020202020204" pitchFamily="34" charset="0"/>
            </a:endParaRPr>
          </a:p>
        </p:txBody>
      </p:sp>
    </p:spTree>
    <p:extLst>
      <p:ext uri="{BB962C8B-B14F-4D97-AF65-F5344CB8AC3E}">
        <p14:creationId xmlns:p14="http://schemas.microsoft.com/office/powerpoint/2010/main" val="397767194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47CE9-31DE-9B40-898F-5A53B3DD6224}"/>
              </a:ext>
            </a:extLst>
          </p:cNvPr>
          <p:cNvSpPr>
            <a:spLocks noGrp="1"/>
          </p:cNvSpPr>
          <p:nvPr>
            <p:ph type="title"/>
          </p:nvPr>
        </p:nvSpPr>
        <p:spPr>
          <a:xfrm>
            <a:off x="933169" y="2766218"/>
            <a:ext cx="3443759" cy="1325563"/>
          </a:xfrm>
        </p:spPr>
        <p:txBody>
          <a:bodyPr/>
          <a:lstStyle/>
          <a:p>
            <a:r>
              <a:rPr lang="en-GB" dirty="0">
                <a:solidFill>
                  <a:schemeClr val="tx1">
                    <a:lumMod val="75000"/>
                    <a:lumOff val="25000"/>
                  </a:schemeClr>
                </a:solidFill>
              </a:rPr>
              <a:t>Contents</a:t>
            </a:r>
          </a:p>
        </p:txBody>
      </p:sp>
      <p:sp>
        <p:nvSpPr>
          <p:cNvPr id="3" name="Content Placeholder 2">
            <a:extLst>
              <a:ext uri="{FF2B5EF4-FFF2-40B4-BE49-F238E27FC236}">
                <a16:creationId xmlns:a16="http://schemas.microsoft.com/office/drawing/2014/main" id="{4DD238BA-7295-BC46-9D29-6ACB2CFBABB4}"/>
              </a:ext>
            </a:extLst>
          </p:cNvPr>
          <p:cNvSpPr>
            <a:spLocks noGrp="1"/>
          </p:cNvSpPr>
          <p:nvPr>
            <p:ph idx="1"/>
          </p:nvPr>
        </p:nvSpPr>
        <p:spPr>
          <a:xfrm>
            <a:off x="5542226" y="1403904"/>
            <a:ext cx="5869967" cy="4050190"/>
          </a:xfrm>
        </p:spPr>
        <p:txBody>
          <a:bodyPr>
            <a:normAutofit fontScale="92500" lnSpcReduction="20000"/>
          </a:bodyPr>
          <a:lstStyle/>
          <a:p>
            <a:r>
              <a:rPr lang="en-GB" dirty="0">
                <a:solidFill>
                  <a:schemeClr val="tx1">
                    <a:lumMod val="75000"/>
                    <a:lumOff val="25000"/>
                  </a:schemeClr>
                </a:solidFill>
              </a:rPr>
              <a:t>Forward</a:t>
            </a:r>
          </a:p>
          <a:p>
            <a:r>
              <a:rPr lang="en-GB" dirty="0">
                <a:solidFill>
                  <a:schemeClr val="tx1">
                    <a:lumMod val="75000"/>
                    <a:lumOff val="25000"/>
                  </a:schemeClr>
                </a:solidFill>
              </a:rPr>
              <a:t>What the market is doing</a:t>
            </a:r>
          </a:p>
          <a:p>
            <a:r>
              <a:rPr lang="en-GB" dirty="0">
                <a:solidFill>
                  <a:schemeClr val="tx1">
                    <a:lumMod val="75000"/>
                    <a:lumOff val="25000"/>
                  </a:schemeClr>
                </a:solidFill>
              </a:rPr>
              <a:t>What the future might hold</a:t>
            </a:r>
          </a:p>
          <a:p>
            <a:r>
              <a:rPr lang="en-GB" dirty="0">
                <a:solidFill>
                  <a:schemeClr val="tx1">
                    <a:lumMod val="75000"/>
                    <a:lumOff val="25000"/>
                  </a:schemeClr>
                </a:solidFill>
              </a:rPr>
              <a:t>Methodology</a:t>
            </a:r>
          </a:p>
          <a:p>
            <a:r>
              <a:rPr lang="en-GB" dirty="0">
                <a:solidFill>
                  <a:schemeClr val="tx1">
                    <a:lumMod val="75000"/>
                    <a:lumOff val="25000"/>
                  </a:schemeClr>
                </a:solidFill>
              </a:rPr>
              <a:t>Before you start</a:t>
            </a:r>
          </a:p>
          <a:p>
            <a:r>
              <a:rPr lang="en-GB" dirty="0">
                <a:solidFill>
                  <a:schemeClr val="tx1">
                    <a:lumMod val="75000"/>
                    <a:lumOff val="25000"/>
                  </a:schemeClr>
                </a:solidFill>
              </a:rPr>
              <a:t>Phase 1 – Damage Limitation</a:t>
            </a:r>
          </a:p>
          <a:p>
            <a:r>
              <a:rPr lang="en-GB" dirty="0">
                <a:solidFill>
                  <a:schemeClr val="tx1">
                    <a:lumMod val="75000"/>
                    <a:lumOff val="25000"/>
                  </a:schemeClr>
                </a:solidFill>
              </a:rPr>
              <a:t>Phase 2 – Re-Prioritisation </a:t>
            </a:r>
          </a:p>
          <a:p>
            <a:r>
              <a:rPr lang="en-GB" dirty="0">
                <a:solidFill>
                  <a:schemeClr val="tx1">
                    <a:lumMod val="75000"/>
                    <a:lumOff val="25000"/>
                  </a:schemeClr>
                </a:solidFill>
              </a:rPr>
              <a:t>Phase 3 – Innovation</a:t>
            </a:r>
          </a:p>
          <a:p>
            <a:r>
              <a:rPr lang="en-GB" dirty="0">
                <a:solidFill>
                  <a:schemeClr val="tx1">
                    <a:lumMod val="75000"/>
                    <a:lumOff val="25000"/>
                  </a:schemeClr>
                </a:solidFill>
              </a:rPr>
              <a:t>Templates</a:t>
            </a:r>
          </a:p>
          <a:p>
            <a:r>
              <a:rPr lang="en-GB" dirty="0">
                <a:solidFill>
                  <a:schemeClr val="tx1">
                    <a:lumMod val="75000"/>
                    <a:lumOff val="25000"/>
                  </a:schemeClr>
                </a:solidFill>
              </a:rPr>
              <a:t>Authors</a:t>
            </a:r>
          </a:p>
        </p:txBody>
      </p:sp>
      <p:sp>
        <p:nvSpPr>
          <p:cNvPr id="4" name="Slide Number Placeholder 3">
            <a:extLst>
              <a:ext uri="{FF2B5EF4-FFF2-40B4-BE49-F238E27FC236}">
                <a16:creationId xmlns:a16="http://schemas.microsoft.com/office/drawing/2014/main" id="{3CF0EF79-E5D7-474C-8B94-7A5AAB1D7C3B}"/>
              </a:ext>
            </a:extLst>
          </p:cNvPr>
          <p:cNvSpPr>
            <a:spLocks noGrp="1"/>
          </p:cNvSpPr>
          <p:nvPr>
            <p:ph type="sldNum" sz="quarter" idx="12"/>
          </p:nvPr>
        </p:nvSpPr>
        <p:spPr/>
        <p:txBody>
          <a:bodyPr/>
          <a:lstStyle/>
          <a:p>
            <a:fld id="{3352CBF5-17B8-4387-88A6-ABF9F8C64D5A}" type="slidenum">
              <a:rPr lang="en-US" smtClean="0"/>
              <a:t>2</a:t>
            </a:fld>
            <a:endParaRPr lang="en-US" dirty="0"/>
          </a:p>
        </p:txBody>
      </p:sp>
      <p:cxnSp>
        <p:nvCxnSpPr>
          <p:cNvPr id="6" name="Straight Connector 5">
            <a:extLst>
              <a:ext uri="{FF2B5EF4-FFF2-40B4-BE49-F238E27FC236}">
                <a16:creationId xmlns:a16="http://schemas.microsoft.com/office/drawing/2014/main" id="{37D8BAB1-CB51-2E46-931D-DE2B592826FC}"/>
              </a:ext>
            </a:extLst>
          </p:cNvPr>
          <p:cNvCxnSpPr/>
          <p:nvPr/>
        </p:nvCxnSpPr>
        <p:spPr>
          <a:xfrm>
            <a:off x="4523232" y="1406144"/>
            <a:ext cx="0" cy="3596640"/>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1729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computer sitting on top of a table&#10;&#10;Description automatically generated">
            <a:extLst>
              <a:ext uri="{FF2B5EF4-FFF2-40B4-BE49-F238E27FC236}">
                <a16:creationId xmlns:a16="http://schemas.microsoft.com/office/drawing/2014/main" id="{664E4CCD-9930-FF4F-9C09-D8EADDA47B24}"/>
              </a:ext>
            </a:extLst>
          </p:cNvPr>
          <p:cNvPicPr>
            <a:picLocks noChangeAspect="1"/>
          </p:cNvPicPr>
          <p:nvPr/>
        </p:nvPicPr>
        <p:blipFill rotWithShape="1">
          <a:blip r:embed="rId3" cstate="email">
            <a:alphaModFix/>
            <a:duotone>
              <a:prstClr val="black"/>
              <a:schemeClr val="accent4">
                <a:tint val="45000"/>
                <a:satMod val="400000"/>
              </a:schemeClr>
            </a:duotone>
            <a:extLst>
              <a:ext uri="{28A0092B-C50C-407E-A947-70E740481C1C}">
                <a14:useLocalDpi xmlns:a14="http://schemas.microsoft.com/office/drawing/2010/main"/>
              </a:ext>
            </a:extLst>
          </a:blip>
          <a:srcRect b="-1"/>
          <a:stretch/>
        </p:blipFill>
        <p:spPr>
          <a:xfrm>
            <a:off x="5797543" y="10"/>
            <a:ext cx="6394152" cy="6857990"/>
          </a:xfrm>
          <a:prstGeom prst="rect">
            <a:avLst/>
          </a:prstGeom>
        </p:spPr>
      </p:pic>
      <p:pic>
        <p:nvPicPr>
          <p:cNvPr id="12" name="Picture 9">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cstate="email">
            <a:extLst>
              <a:ext uri="{28A0092B-C50C-407E-A947-70E740481C1C}">
                <a14:useLocalDpi xmlns:a14="http://schemas.microsoft.com/office/drawing/2010/main"/>
              </a:ext>
            </a:extLst>
          </a:blip>
          <a:stretch>
            <a:fillRect/>
          </a:stretch>
        </p:blipFill>
        <p:spPr>
          <a:xfrm flipH="1" flipV="1">
            <a:off x="0" y="0"/>
            <a:ext cx="12192000" cy="6858000"/>
          </a:xfrm>
          <a:prstGeom prst="rect">
            <a:avLst/>
          </a:prstGeom>
        </p:spPr>
      </p:pic>
      <p:sp>
        <p:nvSpPr>
          <p:cNvPr id="2" name="Title 1">
            <a:extLst>
              <a:ext uri="{FF2B5EF4-FFF2-40B4-BE49-F238E27FC236}">
                <a16:creationId xmlns:a16="http://schemas.microsoft.com/office/drawing/2014/main" id="{C04ADD95-C13A-7B42-B2B8-F7F0B33A43EB}"/>
              </a:ext>
            </a:extLst>
          </p:cNvPr>
          <p:cNvSpPr>
            <a:spLocks noGrp="1"/>
          </p:cNvSpPr>
          <p:nvPr>
            <p:ph type="title"/>
          </p:nvPr>
        </p:nvSpPr>
        <p:spPr>
          <a:xfrm>
            <a:off x="804998" y="798445"/>
            <a:ext cx="4803636" cy="1311664"/>
          </a:xfrm>
        </p:spPr>
        <p:txBody>
          <a:bodyPr>
            <a:normAutofit/>
          </a:bodyPr>
          <a:lstStyle/>
          <a:p>
            <a:r>
              <a:rPr lang="en-GB" dirty="0">
                <a:solidFill>
                  <a:schemeClr val="tx1">
                    <a:lumMod val="75000"/>
                    <a:lumOff val="25000"/>
                  </a:schemeClr>
                </a:solidFill>
              </a:rPr>
              <a:t>Forward</a:t>
            </a:r>
          </a:p>
        </p:txBody>
      </p:sp>
      <p:sp>
        <p:nvSpPr>
          <p:cNvPr id="3" name="Content Placeholder 2">
            <a:extLst>
              <a:ext uri="{FF2B5EF4-FFF2-40B4-BE49-F238E27FC236}">
                <a16:creationId xmlns:a16="http://schemas.microsoft.com/office/drawing/2014/main" id="{3A85339D-1E96-5743-A528-05A8DBFACBB4}"/>
              </a:ext>
            </a:extLst>
          </p:cNvPr>
          <p:cNvSpPr>
            <a:spLocks noGrp="1"/>
          </p:cNvSpPr>
          <p:nvPr>
            <p:ph idx="1"/>
          </p:nvPr>
        </p:nvSpPr>
        <p:spPr>
          <a:xfrm>
            <a:off x="804997" y="2137673"/>
            <a:ext cx="4917147" cy="3788830"/>
          </a:xfrm>
        </p:spPr>
        <p:txBody>
          <a:bodyPr lIns="90000" anchor="ctr">
            <a:noAutofit/>
          </a:bodyPr>
          <a:lstStyle/>
          <a:p>
            <a:pPr marL="0" indent="0">
              <a:buNone/>
            </a:pPr>
            <a:r>
              <a:rPr lang="en-GB" sz="1400" dirty="0">
                <a:solidFill>
                  <a:schemeClr val="tx1">
                    <a:lumMod val="75000"/>
                    <a:lumOff val="25000"/>
                  </a:schemeClr>
                </a:solidFill>
              </a:rPr>
              <a:t>At the time of writing, the UK is part of a global coronavirus pandemic. The media industry is particularly negatively impacted.  As an industry dependant on ad-revenues and activities that require people to come together, it is feeling the effects of the virus throughout every single part of the value chain. </a:t>
            </a:r>
          </a:p>
          <a:p>
            <a:pPr marL="0" indent="0">
              <a:buNone/>
            </a:pPr>
            <a:r>
              <a:rPr lang="en-GB" sz="1400" dirty="0">
                <a:solidFill>
                  <a:schemeClr val="tx1">
                    <a:lumMod val="75000"/>
                    <a:lumOff val="25000"/>
                  </a:schemeClr>
                </a:solidFill>
              </a:rPr>
              <a:t>Media companies are highly resourceful and innovative. Many will survive and some will even thrive. However, when you are in the middle of a reactive crisis, it’s sometimes hard to find routes to innovate.  </a:t>
            </a:r>
          </a:p>
          <a:p>
            <a:pPr marL="0" indent="0">
              <a:buNone/>
            </a:pPr>
            <a:r>
              <a:rPr lang="en-GB" sz="1400" dirty="0">
                <a:solidFill>
                  <a:schemeClr val="tx1">
                    <a:lumMod val="75000"/>
                    <a:lumOff val="25000"/>
                  </a:schemeClr>
                </a:solidFill>
              </a:rPr>
              <a:t>This document provides a structure for methodically working out how to deal with both the urgent issues and how to apply thinking to re-framing and re-designing your business in the long term.  </a:t>
            </a:r>
          </a:p>
          <a:p>
            <a:pPr marL="0" indent="0">
              <a:buNone/>
            </a:pPr>
            <a:r>
              <a:rPr lang="en-GB" sz="1400" dirty="0">
                <a:solidFill>
                  <a:schemeClr val="tx1">
                    <a:lumMod val="75000"/>
                    <a:lumOff val="25000"/>
                  </a:schemeClr>
                </a:solidFill>
              </a:rPr>
              <a:t>This document, doesn’t have all the answers, but thinking about what needs to be done as a project and following a methodical process will help now, and in the future. We promise! </a:t>
            </a:r>
          </a:p>
          <a:p>
            <a:pPr marL="0" indent="0">
              <a:buNone/>
            </a:pPr>
            <a:endParaRPr lang="en-GB" sz="1400" dirty="0">
              <a:solidFill>
                <a:srgbClr val="000000"/>
              </a:solidFill>
            </a:endParaRPr>
          </a:p>
        </p:txBody>
      </p:sp>
      <p:sp>
        <p:nvSpPr>
          <p:cNvPr id="4" name="Slide Number Placeholder 3">
            <a:extLst>
              <a:ext uri="{FF2B5EF4-FFF2-40B4-BE49-F238E27FC236}">
                <a16:creationId xmlns:a16="http://schemas.microsoft.com/office/drawing/2014/main" id="{1E0693E9-672B-9549-BD00-5C646024F888}"/>
              </a:ext>
            </a:extLst>
          </p:cNvPr>
          <p:cNvSpPr>
            <a:spLocks noGrp="1"/>
          </p:cNvSpPr>
          <p:nvPr>
            <p:ph type="sldNum" sz="quarter" idx="12"/>
          </p:nvPr>
        </p:nvSpPr>
        <p:spPr>
          <a:xfrm>
            <a:off x="10825930" y="6223702"/>
            <a:ext cx="570728" cy="314067"/>
          </a:xfrm>
        </p:spPr>
        <p:txBody>
          <a:bodyPr>
            <a:normAutofit/>
          </a:bodyPr>
          <a:lstStyle/>
          <a:p>
            <a:pPr>
              <a:spcAft>
                <a:spcPts val="600"/>
              </a:spcAft>
            </a:pPr>
            <a:fld id="{3352CBF5-17B8-4387-88A6-ABF9F8C64D5A}" type="slidenum">
              <a:rPr lang="en-US" sz="1100">
                <a:solidFill>
                  <a:srgbClr val="FFFFFF"/>
                </a:solidFill>
              </a:rPr>
              <a:pPr>
                <a:spcAft>
                  <a:spcPts val="600"/>
                </a:spcAft>
              </a:pPr>
              <a:t>3</a:t>
            </a:fld>
            <a:endParaRPr lang="en-US" sz="1100" dirty="0">
              <a:solidFill>
                <a:srgbClr val="FFFFFF"/>
              </a:solidFill>
            </a:endParaRPr>
          </a:p>
        </p:txBody>
      </p:sp>
      <p:pic>
        <p:nvPicPr>
          <p:cNvPr id="9" name="Picture 8" descr="A picture containing drawing, clock&#10;&#10;Description automatically generated">
            <a:extLst>
              <a:ext uri="{FF2B5EF4-FFF2-40B4-BE49-F238E27FC236}">
                <a16:creationId xmlns:a16="http://schemas.microsoft.com/office/drawing/2014/main" id="{ACBA5C85-F375-F647-976C-6C8DA71B55A3}"/>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58423" y="6380735"/>
            <a:ext cx="1775178" cy="408291"/>
          </a:xfrm>
          <a:prstGeom prst="rect">
            <a:avLst/>
          </a:prstGeom>
        </p:spPr>
      </p:pic>
    </p:spTree>
    <p:extLst>
      <p:ext uri="{BB962C8B-B14F-4D97-AF65-F5344CB8AC3E}">
        <p14:creationId xmlns:p14="http://schemas.microsoft.com/office/powerpoint/2010/main" val="3944269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4C327-5A23-8447-860C-619DFCC0E956}"/>
              </a:ext>
            </a:extLst>
          </p:cNvPr>
          <p:cNvSpPr>
            <a:spLocks noGrp="1"/>
          </p:cNvSpPr>
          <p:nvPr>
            <p:ph type="title"/>
          </p:nvPr>
        </p:nvSpPr>
        <p:spPr>
          <a:xfrm>
            <a:off x="370304" y="393905"/>
            <a:ext cx="11376841" cy="1325563"/>
          </a:xfrm>
        </p:spPr>
        <p:txBody>
          <a:bodyPr lIns="90000">
            <a:noAutofit/>
          </a:bodyPr>
          <a:lstStyle/>
          <a:p>
            <a:r>
              <a:rPr lang="en-GB" dirty="0">
                <a:solidFill>
                  <a:schemeClr val="tx1">
                    <a:lumMod val="75000"/>
                    <a:lumOff val="25000"/>
                  </a:schemeClr>
                </a:solidFill>
              </a:rPr>
              <a:t>What the market is doing (right now)</a:t>
            </a:r>
            <a:br>
              <a:rPr lang="en-GB" dirty="0"/>
            </a:br>
            <a:r>
              <a:rPr lang="en-GB" sz="2000" i="1" dirty="0">
                <a:solidFill>
                  <a:schemeClr val="accent4"/>
                </a:solidFill>
              </a:rPr>
              <a:t>Content producers and distributors / broadcasters worldwide are working WITH the coronavirus situation to deliver value to audiences. Examples are below.</a:t>
            </a:r>
          </a:p>
        </p:txBody>
      </p:sp>
      <p:sp>
        <p:nvSpPr>
          <p:cNvPr id="4" name="Slide Number Placeholder 3">
            <a:extLst>
              <a:ext uri="{FF2B5EF4-FFF2-40B4-BE49-F238E27FC236}">
                <a16:creationId xmlns:a16="http://schemas.microsoft.com/office/drawing/2014/main" id="{B873D8AA-687B-A548-B509-6FDAF6EE9AAE}"/>
              </a:ext>
            </a:extLst>
          </p:cNvPr>
          <p:cNvSpPr>
            <a:spLocks noGrp="1"/>
          </p:cNvSpPr>
          <p:nvPr>
            <p:ph type="sldNum" sz="quarter" idx="12"/>
          </p:nvPr>
        </p:nvSpPr>
        <p:spPr/>
        <p:txBody>
          <a:bodyPr/>
          <a:lstStyle/>
          <a:p>
            <a:fld id="{3352CBF5-17B8-4387-88A6-ABF9F8C64D5A}" type="slidenum">
              <a:rPr lang="en-US" smtClean="0"/>
              <a:t>4</a:t>
            </a:fld>
            <a:endParaRPr lang="en-US" dirty="0"/>
          </a:p>
        </p:txBody>
      </p:sp>
      <p:sp>
        <p:nvSpPr>
          <p:cNvPr id="5" name="Rectangle: Rounded Corners 11">
            <a:extLst>
              <a:ext uri="{FF2B5EF4-FFF2-40B4-BE49-F238E27FC236}">
                <a16:creationId xmlns:a16="http://schemas.microsoft.com/office/drawing/2014/main" id="{DB016B0B-4E77-B342-B0FB-1C2179CAF348}"/>
              </a:ext>
            </a:extLst>
          </p:cNvPr>
          <p:cNvSpPr/>
          <p:nvPr/>
        </p:nvSpPr>
        <p:spPr>
          <a:xfrm>
            <a:off x="462061" y="4134545"/>
            <a:ext cx="3594520" cy="533480"/>
          </a:xfrm>
          <a:prstGeom prst="roundRect">
            <a:avLst>
              <a:gd name="adj" fmla="val 0"/>
            </a:avLst>
          </a:prstGeom>
          <a:solidFill>
            <a:schemeClr val="accent4"/>
          </a:solidFill>
          <a:ln w="12700" cap="flat" cmpd="sng" algn="ctr">
            <a:noFill/>
            <a:prstDash val="solid"/>
            <a:miter lim="800000"/>
          </a:ln>
          <a:effectLst/>
        </p:spPr>
        <p:txBody>
          <a:bodyPr rtlCol="0" anchor="ctr"/>
          <a:lstStyle/>
          <a:p>
            <a:pPr algn="ctr" defTabSz="914354">
              <a:defRPr/>
            </a:pPr>
            <a:r>
              <a:rPr lang="en-US" sz="1600" kern="0" dirty="0">
                <a:solidFill>
                  <a:schemeClr val="bg1"/>
                </a:solidFill>
              </a:rPr>
              <a:t>Leveraging Live &amp; Virtual</a:t>
            </a:r>
          </a:p>
        </p:txBody>
      </p:sp>
      <p:sp>
        <p:nvSpPr>
          <p:cNvPr id="6" name="Rectangle: Rounded Corners 18">
            <a:extLst>
              <a:ext uri="{FF2B5EF4-FFF2-40B4-BE49-F238E27FC236}">
                <a16:creationId xmlns:a16="http://schemas.microsoft.com/office/drawing/2014/main" id="{BA47DD6F-A361-944C-940B-18E21DC8883C}"/>
              </a:ext>
            </a:extLst>
          </p:cNvPr>
          <p:cNvSpPr/>
          <p:nvPr/>
        </p:nvSpPr>
        <p:spPr>
          <a:xfrm>
            <a:off x="4319218" y="1755691"/>
            <a:ext cx="3594520" cy="533480"/>
          </a:xfrm>
          <a:prstGeom prst="roundRect">
            <a:avLst>
              <a:gd name="adj" fmla="val 0"/>
            </a:avLst>
          </a:prstGeom>
          <a:solidFill>
            <a:schemeClr val="accent4">
              <a:lumMod val="60000"/>
              <a:lumOff val="40000"/>
              <a:alpha val="74902"/>
            </a:schemeClr>
          </a:solidFill>
          <a:ln w="12700" cap="flat" cmpd="sng" algn="ctr">
            <a:noFill/>
            <a:prstDash val="solid"/>
            <a:miter lim="800000"/>
          </a:ln>
          <a:effectLst/>
        </p:spPr>
        <p:txBody>
          <a:bodyPr rtlCol="0" anchor="ctr"/>
          <a:lstStyle/>
          <a:p>
            <a:pPr algn="ctr" defTabSz="914354">
              <a:defRPr/>
            </a:pPr>
            <a:r>
              <a:rPr lang="en-GB" sz="1600" dirty="0">
                <a:solidFill>
                  <a:schemeClr val="bg1">
                    <a:lumMod val="50000"/>
                  </a:schemeClr>
                </a:solidFill>
              </a:rPr>
              <a:t>Changing Advertiser Objectives</a:t>
            </a:r>
          </a:p>
        </p:txBody>
      </p:sp>
      <p:sp>
        <p:nvSpPr>
          <p:cNvPr id="7" name="Rectangle: Rounded Corners 19">
            <a:extLst>
              <a:ext uri="{FF2B5EF4-FFF2-40B4-BE49-F238E27FC236}">
                <a16:creationId xmlns:a16="http://schemas.microsoft.com/office/drawing/2014/main" id="{EE47958F-F826-664F-BD90-0D56D86BB144}"/>
              </a:ext>
            </a:extLst>
          </p:cNvPr>
          <p:cNvSpPr/>
          <p:nvPr/>
        </p:nvSpPr>
        <p:spPr>
          <a:xfrm>
            <a:off x="8196853" y="1755691"/>
            <a:ext cx="3594520" cy="533480"/>
          </a:xfrm>
          <a:prstGeom prst="roundRect">
            <a:avLst>
              <a:gd name="adj" fmla="val 0"/>
            </a:avLst>
          </a:prstGeom>
          <a:solidFill>
            <a:schemeClr val="accent4">
              <a:lumMod val="20000"/>
              <a:lumOff val="80000"/>
            </a:schemeClr>
          </a:solidFill>
          <a:ln w="12700" cap="flat" cmpd="sng" algn="ctr">
            <a:noFill/>
            <a:prstDash val="solid"/>
            <a:miter lim="800000"/>
          </a:ln>
          <a:effectLst/>
        </p:spPr>
        <p:txBody>
          <a:bodyPr rtlCol="0" anchor="ctr"/>
          <a:lstStyle/>
          <a:p>
            <a:pPr algn="ctr" defTabSz="914354">
              <a:defRPr/>
            </a:pPr>
            <a:r>
              <a:rPr lang="en-US" sz="1600" dirty="0">
                <a:solidFill>
                  <a:schemeClr val="bg1">
                    <a:lumMod val="50000"/>
                  </a:schemeClr>
                </a:solidFill>
              </a:rPr>
              <a:t>Alternative Revenue Streams</a:t>
            </a:r>
          </a:p>
        </p:txBody>
      </p:sp>
      <p:sp>
        <p:nvSpPr>
          <p:cNvPr id="10" name="Rectangle: Rounded Corners 11">
            <a:extLst>
              <a:ext uri="{FF2B5EF4-FFF2-40B4-BE49-F238E27FC236}">
                <a16:creationId xmlns:a16="http://schemas.microsoft.com/office/drawing/2014/main" id="{C1D20E58-7347-D74D-8288-07F1A4A961A0}"/>
              </a:ext>
            </a:extLst>
          </p:cNvPr>
          <p:cNvSpPr/>
          <p:nvPr/>
        </p:nvSpPr>
        <p:spPr>
          <a:xfrm>
            <a:off x="440709" y="1755691"/>
            <a:ext cx="3594520" cy="533480"/>
          </a:xfrm>
          <a:prstGeom prst="roundRect">
            <a:avLst>
              <a:gd name="adj" fmla="val 0"/>
            </a:avLst>
          </a:prstGeom>
          <a:solidFill>
            <a:schemeClr val="accent4"/>
          </a:solidFill>
          <a:ln w="12700" cap="flat" cmpd="sng" algn="ctr">
            <a:noFill/>
            <a:prstDash val="solid"/>
            <a:miter lim="800000"/>
          </a:ln>
          <a:effectLst/>
        </p:spPr>
        <p:txBody>
          <a:bodyPr rtlCol="0" anchor="ctr"/>
          <a:lstStyle/>
          <a:p>
            <a:pPr algn="ctr" defTabSz="914354">
              <a:defRPr/>
            </a:pPr>
            <a:r>
              <a:rPr lang="en-US" sz="1600" kern="0" dirty="0">
                <a:solidFill>
                  <a:schemeClr val="bg1"/>
                </a:solidFill>
              </a:rPr>
              <a:t>Content that Resonates</a:t>
            </a:r>
          </a:p>
        </p:txBody>
      </p:sp>
      <p:sp>
        <p:nvSpPr>
          <p:cNvPr id="11" name="Rectangle: Rounded Corners 18">
            <a:extLst>
              <a:ext uri="{FF2B5EF4-FFF2-40B4-BE49-F238E27FC236}">
                <a16:creationId xmlns:a16="http://schemas.microsoft.com/office/drawing/2014/main" id="{9BB14ACD-60A1-EF49-9A60-E58326077D9B}"/>
              </a:ext>
            </a:extLst>
          </p:cNvPr>
          <p:cNvSpPr/>
          <p:nvPr/>
        </p:nvSpPr>
        <p:spPr>
          <a:xfrm>
            <a:off x="4319218" y="4134545"/>
            <a:ext cx="3594520" cy="533480"/>
          </a:xfrm>
          <a:prstGeom prst="roundRect">
            <a:avLst>
              <a:gd name="adj" fmla="val 0"/>
            </a:avLst>
          </a:prstGeom>
          <a:solidFill>
            <a:schemeClr val="accent4">
              <a:lumMod val="60000"/>
              <a:lumOff val="40000"/>
              <a:alpha val="74902"/>
            </a:schemeClr>
          </a:solidFill>
          <a:ln w="12700" cap="flat" cmpd="sng" algn="ctr">
            <a:noFill/>
            <a:prstDash val="solid"/>
            <a:miter lim="800000"/>
          </a:ln>
          <a:effectLst/>
        </p:spPr>
        <p:txBody>
          <a:bodyPr rtlCol="0" anchor="ctr"/>
          <a:lstStyle/>
          <a:p>
            <a:pPr algn="ctr" defTabSz="914354"/>
            <a:r>
              <a:rPr lang="en-GB" sz="1600" dirty="0">
                <a:solidFill>
                  <a:schemeClr val="bg1">
                    <a:lumMod val="50000"/>
                  </a:schemeClr>
                </a:solidFill>
              </a:rPr>
              <a:t>Sharing information</a:t>
            </a:r>
          </a:p>
        </p:txBody>
      </p:sp>
      <p:sp>
        <p:nvSpPr>
          <p:cNvPr id="13" name="Rectangle: Rounded Corners 18">
            <a:extLst>
              <a:ext uri="{FF2B5EF4-FFF2-40B4-BE49-F238E27FC236}">
                <a16:creationId xmlns:a16="http://schemas.microsoft.com/office/drawing/2014/main" id="{97E03B1F-038F-2448-B12E-CD0E5B50A8AC}"/>
              </a:ext>
            </a:extLst>
          </p:cNvPr>
          <p:cNvSpPr/>
          <p:nvPr/>
        </p:nvSpPr>
        <p:spPr>
          <a:xfrm>
            <a:off x="8176375" y="4134545"/>
            <a:ext cx="3594520" cy="533480"/>
          </a:xfrm>
          <a:prstGeom prst="roundRect">
            <a:avLst>
              <a:gd name="adj" fmla="val 0"/>
            </a:avLst>
          </a:prstGeom>
          <a:solidFill>
            <a:schemeClr val="accent4">
              <a:lumMod val="20000"/>
              <a:lumOff val="80000"/>
            </a:schemeClr>
          </a:solidFill>
          <a:ln w="12700" cap="flat" cmpd="sng" algn="ctr">
            <a:noFill/>
            <a:prstDash val="solid"/>
            <a:miter lim="800000"/>
          </a:ln>
          <a:effectLst/>
        </p:spPr>
        <p:txBody>
          <a:bodyPr rtlCol="0" anchor="ctr"/>
          <a:lstStyle/>
          <a:p>
            <a:pPr algn="ctr" defTabSz="914354">
              <a:defRPr/>
            </a:pPr>
            <a:r>
              <a:rPr lang="en-GB" sz="1600" dirty="0">
                <a:solidFill>
                  <a:schemeClr val="bg1">
                    <a:lumMod val="50000"/>
                  </a:schemeClr>
                </a:solidFill>
              </a:rPr>
              <a:t>Being Realistic</a:t>
            </a:r>
          </a:p>
        </p:txBody>
      </p:sp>
      <p:sp>
        <p:nvSpPr>
          <p:cNvPr id="16" name="TextBox 15">
            <a:extLst>
              <a:ext uri="{FF2B5EF4-FFF2-40B4-BE49-F238E27FC236}">
                <a16:creationId xmlns:a16="http://schemas.microsoft.com/office/drawing/2014/main" id="{6CFC257E-5706-AA45-B781-479AB01247A1}"/>
              </a:ext>
            </a:extLst>
          </p:cNvPr>
          <p:cNvSpPr txBox="1"/>
          <p:nvPr/>
        </p:nvSpPr>
        <p:spPr>
          <a:xfrm>
            <a:off x="391656" y="4762966"/>
            <a:ext cx="3594520" cy="1474378"/>
          </a:xfrm>
          <a:prstGeom prst="rect">
            <a:avLst/>
          </a:prstGeom>
          <a:noFill/>
        </p:spPr>
        <p:txBody>
          <a:bodyPr wrap="square" lIns="0" tIns="0" rIns="0" bIns="0" rtlCol="0">
            <a:spAutoFit/>
          </a:bodyPr>
          <a:lstStyle/>
          <a:p>
            <a:pPr marL="95998" defTabSz="914354">
              <a:lnSpc>
                <a:spcPct val="110000"/>
              </a:lnSpc>
              <a:spcAft>
                <a:spcPts val="800"/>
              </a:spcAft>
              <a:defRPr/>
            </a:pPr>
            <a:r>
              <a:rPr lang="en-GB" sz="1100" dirty="0">
                <a:solidFill>
                  <a:schemeClr val="tx1">
                    <a:lumMod val="75000"/>
                    <a:lumOff val="25000"/>
                  </a:schemeClr>
                </a:solidFill>
              </a:rPr>
              <a:t>Facebook Live has come back into favour as a way for people to experience events from home. Celebrity Chefs, Football Stars, Musicians are creating shows from home studios and leveraging virtual set production e.g. Myreze. The appetite for low production value, live content among multiple audience types is shifting up to middle-aged demos.</a:t>
            </a:r>
          </a:p>
        </p:txBody>
      </p:sp>
      <p:sp>
        <p:nvSpPr>
          <p:cNvPr id="12" name="TextBox 11">
            <a:extLst>
              <a:ext uri="{FF2B5EF4-FFF2-40B4-BE49-F238E27FC236}">
                <a16:creationId xmlns:a16="http://schemas.microsoft.com/office/drawing/2014/main" id="{56F6556E-3788-384A-B25A-CE7751219A36}"/>
              </a:ext>
            </a:extLst>
          </p:cNvPr>
          <p:cNvSpPr txBox="1"/>
          <p:nvPr/>
        </p:nvSpPr>
        <p:spPr>
          <a:xfrm>
            <a:off x="4274990" y="2384112"/>
            <a:ext cx="3700550" cy="1660583"/>
          </a:xfrm>
          <a:prstGeom prst="rect">
            <a:avLst/>
          </a:prstGeom>
          <a:noFill/>
        </p:spPr>
        <p:txBody>
          <a:bodyPr wrap="square" lIns="0" tIns="0" rIns="0" bIns="0" rtlCol="0">
            <a:spAutoFit/>
          </a:bodyPr>
          <a:lstStyle/>
          <a:p>
            <a:pPr marL="95998" defTabSz="914354">
              <a:lnSpc>
                <a:spcPct val="110000"/>
              </a:lnSpc>
              <a:spcAft>
                <a:spcPts val="800"/>
              </a:spcAft>
              <a:defRPr/>
            </a:pPr>
            <a:r>
              <a:rPr lang="en-GB" sz="1100" dirty="0">
                <a:solidFill>
                  <a:schemeClr val="tx1">
                    <a:lumMod val="75000"/>
                    <a:lumOff val="25000"/>
                  </a:schemeClr>
                </a:solidFill>
              </a:rPr>
              <a:t>Changes in advertising aren’t just about cutting spend.  The few that are still spending, are also re-allocating to where eyeballs have moved, reminding people they understand what the public are going through so they are well placed for the end of the immediate crisis.  Being USEFUL to consumers / target audiences now and in the increased economic hardship that will follow. Looking for content that can be matched to these new ad-concepts.</a:t>
            </a:r>
          </a:p>
        </p:txBody>
      </p:sp>
      <p:sp>
        <p:nvSpPr>
          <p:cNvPr id="14" name="TextBox 13">
            <a:extLst>
              <a:ext uri="{FF2B5EF4-FFF2-40B4-BE49-F238E27FC236}">
                <a16:creationId xmlns:a16="http://schemas.microsoft.com/office/drawing/2014/main" id="{7F186B6D-0856-464D-AE59-D7EA2F1AAC3E}"/>
              </a:ext>
            </a:extLst>
          </p:cNvPr>
          <p:cNvSpPr txBox="1"/>
          <p:nvPr/>
        </p:nvSpPr>
        <p:spPr>
          <a:xfrm>
            <a:off x="8152625" y="2384112"/>
            <a:ext cx="3594520" cy="1660583"/>
          </a:xfrm>
          <a:prstGeom prst="rect">
            <a:avLst/>
          </a:prstGeom>
          <a:noFill/>
        </p:spPr>
        <p:txBody>
          <a:bodyPr wrap="square" lIns="0" tIns="0" rIns="0" bIns="0" rtlCol="0">
            <a:spAutoFit/>
          </a:bodyPr>
          <a:lstStyle/>
          <a:p>
            <a:pPr marL="95998" defTabSz="914354">
              <a:lnSpc>
                <a:spcPct val="110000"/>
              </a:lnSpc>
              <a:spcAft>
                <a:spcPts val="800"/>
              </a:spcAft>
              <a:defRPr/>
            </a:pPr>
            <a:r>
              <a:rPr lang="en-GB" sz="1100" dirty="0">
                <a:solidFill>
                  <a:schemeClr val="tx1">
                    <a:lumMod val="75000"/>
                    <a:lumOff val="25000"/>
                  </a:schemeClr>
                </a:solidFill>
              </a:rPr>
              <a:t>Ad revenues are under pressure while subscription services are spiking. Disney+ has taken advantage of coronavirus by speeding up its already-planned international rollout of its SVOD service. Long-term, this will help support declines in its ad-driven linear channels.  Enhancements to SVOD services are here to stay, with second screening now joining the ‘first screen’ with services like Netflix Party and Amazon X-Ray.</a:t>
            </a:r>
          </a:p>
        </p:txBody>
      </p:sp>
      <p:sp>
        <p:nvSpPr>
          <p:cNvPr id="15" name="TextBox 14">
            <a:extLst>
              <a:ext uri="{FF2B5EF4-FFF2-40B4-BE49-F238E27FC236}">
                <a16:creationId xmlns:a16="http://schemas.microsoft.com/office/drawing/2014/main" id="{14B1F925-3371-644A-B53F-95956CD808FD}"/>
              </a:ext>
            </a:extLst>
          </p:cNvPr>
          <p:cNvSpPr txBox="1"/>
          <p:nvPr/>
        </p:nvSpPr>
        <p:spPr>
          <a:xfrm>
            <a:off x="370304" y="2384023"/>
            <a:ext cx="3700550" cy="1576970"/>
          </a:xfrm>
          <a:prstGeom prst="rect">
            <a:avLst/>
          </a:prstGeom>
          <a:noFill/>
        </p:spPr>
        <p:txBody>
          <a:bodyPr wrap="square" lIns="0" tIns="0" rIns="0" bIns="0" rtlCol="0">
            <a:spAutoFit/>
          </a:bodyPr>
          <a:lstStyle/>
          <a:p>
            <a:pPr marL="95998" defTabSz="914354">
              <a:lnSpc>
                <a:spcPct val="110000"/>
              </a:lnSpc>
              <a:spcAft>
                <a:spcPts val="800"/>
              </a:spcAft>
              <a:defRPr/>
            </a:pPr>
            <a:r>
              <a:rPr lang="en-GB" sz="1100" dirty="0">
                <a:solidFill>
                  <a:schemeClr val="tx1">
                    <a:lumMod val="75000"/>
                    <a:lumOff val="25000"/>
                  </a:schemeClr>
                </a:solidFill>
              </a:rPr>
              <a:t>Buying pre-made content or repurposing existing content with themes that resonate right now – e.g. content themes on managing isolation, home-improvement re-cuts angled towards what you can do yourself with existing materials etc…content that involves the audience (and at the same time delivers insights into what they care about right now).</a:t>
            </a:r>
          </a:p>
          <a:p>
            <a:pPr marL="381748" indent="-285750" defTabSz="914354">
              <a:lnSpc>
                <a:spcPct val="110000"/>
              </a:lnSpc>
              <a:spcAft>
                <a:spcPts val="800"/>
              </a:spcAft>
              <a:buFont typeface="Arial" panose="020B0604020202020204" pitchFamily="34" charset="0"/>
              <a:buChar char="•"/>
              <a:defRPr/>
            </a:pPr>
            <a:endParaRPr lang="en-GB" sz="1100" dirty="0">
              <a:solidFill>
                <a:schemeClr val="tx1">
                  <a:lumMod val="75000"/>
                  <a:lumOff val="25000"/>
                </a:schemeClr>
              </a:solidFill>
            </a:endParaRPr>
          </a:p>
        </p:txBody>
      </p:sp>
      <p:sp>
        <p:nvSpPr>
          <p:cNvPr id="17" name="TextBox 16">
            <a:extLst>
              <a:ext uri="{FF2B5EF4-FFF2-40B4-BE49-F238E27FC236}">
                <a16:creationId xmlns:a16="http://schemas.microsoft.com/office/drawing/2014/main" id="{73C29DCC-AA02-8245-859F-34B7D30F67BD}"/>
              </a:ext>
            </a:extLst>
          </p:cNvPr>
          <p:cNvSpPr txBox="1"/>
          <p:nvPr/>
        </p:nvSpPr>
        <p:spPr>
          <a:xfrm>
            <a:off x="4274990" y="4762877"/>
            <a:ext cx="3594520" cy="1101968"/>
          </a:xfrm>
          <a:prstGeom prst="rect">
            <a:avLst/>
          </a:prstGeom>
          <a:noFill/>
        </p:spPr>
        <p:txBody>
          <a:bodyPr wrap="square" lIns="0" tIns="0" rIns="0" bIns="0" rtlCol="0">
            <a:spAutoFit/>
          </a:bodyPr>
          <a:lstStyle/>
          <a:p>
            <a:pPr marL="95998" defTabSz="914354">
              <a:lnSpc>
                <a:spcPct val="110000"/>
              </a:lnSpc>
              <a:spcAft>
                <a:spcPts val="800"/>
              </a:spcAft>
              <a:defRPr/>
            </a:pPr>
            <a:r>
              <a:rPr lang="en-GB" sz="1100" dirty="0">
                <a:solidFill>
                  <a:schemeClr val="tx1">
                    <a:lumMod val="75000"/>
                    <a:lumOff val="25000"/>
                  </a:schemeClr>
                </a:solidFill>
              </a:rPr>
              <a:t>Content producers / broadcasters are sharing any insights they have about what their audiences care about right now with their advertising partners. They are collaborating on ad-funded content that goes to the heart of audience coronavirus-related needs.  </a:t>
            </a:r>
          </a:p>
        </p:txBody>
      </p:sp>
      <p:sp>
        <p:nvSpPr>
          <p:cNvPr id="18" name="TextBox 17">
            <a:extLst>
              <a:ext uri="{FF2B5EF4-FFF2-40B4-BE49-F238E27FC236}">
                <a16:creationId xmlns:a16="http://schemas.microsoft.com/office/drawing/2014/main" id="{D29FA3F6-A4B1-7145-AE81-3BFC82318E0F}"/>
              </a:ext>
            </a:extLst>
          </p:cNvPr>
          <p:cNvSpPr txBox="1"/>
          <p:nvPr/>
        </p:nvSpPr>
        <p:spPr>
          <a:xfrm>
            <a:off x="8152625" y="4762877"/>
            <a:ext cx="3594520" cy="1390765"/>
          </a:xfrm>
          <a:prstGeom prst="rect">
            <a:avLst/>
          </a:prstGeom>
          <a:noFill/>
        </p:spPr>
        <p:txBody>
          <a:bodyPr wrap="square" lIns="0" tIns="0" rIns="0" bIns="0" rtlCol="0">
            <a:spAutoFit/>
          </a:bodyPr>
          <a:lstStyle/>
          <a:p>
            <a:pPr marL="95998" defTabSz="914354">
              <a:lnSpc>
                <a:spcPct val="110000"/>
              </a:lnSpc>
              <a:spcAft>
                <a:spcPts val="800"/>
              </a:spcAft>
              <a:defRPr/>
            </a:pPr>
            <a:r>
              <a:rPr lang="en-GB" sz="1100" dirty="0">
                <a:solidFill>
                  <a:schemeClr val="tx1">
                    <a:lumMod val="75000"/>
                    <a:lumOff val="25000"/>
                  </a:schemeClr>
                </a:solidFill>
              </a:rPr>
              <a:t>Companies are creating 2-year roadmaps to plan their way back to pre-coronavirus levels of income and profit – they are being, not only realistic, but also re-framing their mindset to focus on a 2-year period of recovery combined with new ways of operating that will deliver benefit long-term.</a:t>
            </a:r>
          </a:p>
          <a:p>
            <a:pPr marL="381748" indent="-285750" defTabSz="914354">
              <a:lnSpc>
                <a:spcPct val="110000"/>
              </a:lnSpc>
              <a:spcAft>
                <a:spcPts val="800"/>
              </a:spcAft>
              <a:buFont typeface="Arial" panose="020B0604020202020204" pitchFamily="34" charset="0"/>
              <a:buChar char="•"/>
              <a:defRPr/>
            </a:pPr>
            <a:endParaRPr lang="en-GB" sz="1100" dirty="0">
              <a:solidFill>
                <a:schemeClr val="tx1">
                  <a:lumMod val="75000"/>
                  <a:lumOff val="25000"/>
                </a:schemeClr>
              </a:solidFill>
            </a:endParaRPr>
          </a:p>
        </p:txBody>
      </p:sp>
    </p:spTree>
    <p:extLst>
      <p:ext uri="{BB962C8B-B14F-4D97-AF65-F5344CB8AC3E}">
        <p14:creationId xmlns:p14="http://schemas.microsoft.com/office/powerpoint/2010/main" val="3986948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4C327-5A23-8447-860C-619DFCC0E956}"/>
              </a:ext>
            </a:extLst>
          </p:cNvPr>
          <p:cNvSpPr>
            <a:spLocks noGrp="1"/>
          </p:cNvSpPr>
          <p:nvPr>
            <p:ph type="title"/>
          </p:nvPr>
        </p:nvSpPr>
        <p:spPr>
          <a:xfrm>
            <a:off x="421105" y="180808"/>
            <a:ext cx="11370268" cy="1325563"/>
          </a:xfrm>
        </p:spPr>
        <p:txBody>
          <a:bodyPr>
            <a:normAutofit/>
          </a:bodyPr>
          <a:lstStyle/>
          <a:p>
            <a:r>
              <a:rPr lang="en-GB" dirty="0">
                <a:solidFill>
                  <a:schemeClr val="tx1">
                    <a:lumMod val="75000"/>
                    <a:lumOff val="25000"/>
                  </a:schemeClr>
                </a:solidFill>
              </a:rPr>
              <a:t>What the future might hold</a:t>
            </a:r>
            <a:br>
              <a:rPr lang="en-GB" dirty="0"/>
            </a:br>
            <a:r>
              <a:rPr lang="en-GB" sz="2000" i="1" dirty="0">
                <a:solidFill>
                  <a:schemeClr val="accent4"/>
                </a:solidFill>
              </a:rPr>
              <a:t>The impacts of social distancing may change the way we work for ever</a:t>
            </a:r>
          </a:p>
        </p:txBody>
      </p:sp>
      <p:sp>
        <p:nvSpPr>
          <p:cNvPr id="4" name="Slide Number Placeholder 3">
            <a:extLst>
              <a:ext uri="{FF2B5EF4-FFF2-40B4-BE49-F238E27FC236}">
                <a16:creationId xmlns:a16="http://schemas.microsoft.com/office/drawing/2014/main" id="{B873D8AA-687B-A548-B509-6FDAF6EE9AAE}"/>
              </a:ext>
            </a:extLst>
          </p:cNvPr>
          <p:cNvSpPr>
            <a:spLocks noGrp="1"/>
          </p:cNvSpPr>
          <p:nvPr>
            <p:ph type="sldNum" sz="quarter" idx="12"/>
          </p:nvPr>
        </p:nvSpPr>
        <p:spPr/>
        <p:txBody>
          <a:bodyPr/>
          <a:lstStyle/>
          <a:p>
            <a:fld id="{3352CBF5-17B8-4387-88A6-ABF9F8C64D5A}" type="slidenum">
              <a:rPr lang="en-US" smtClean="0"/>
              <a:t>5</a:t>
            </a:fld>
            <a:endParaRPr lang="en-US" dirty="0"/>
          </a:p>
        </p:txBody>
      </p:sp>
      <p:sp>
        <p:nvSpPr>
          <p:cNvPr id="5" name="Rectangle: Rounded Corners 11">
            <a:extLst>
              <a:ext uri="{FF2B5EF4-FFF2-40B4-BE49-F238E27FC236}">
                <a16:creationId xmlns:a16="http://schemas.microsoft.com/office/drawing/2014/main" id="{DB016B0B-4E77-B342-B0FB-1C2179CAF348}"/>
              </a:ext>
            </a:extLst>
          </p:cNvPr>
          <p:cNvSpPr/>
          <p:nvPr/>
        </p:nvSpPr>
        <p:spPr>
          <a:xfrm>
            <a:off x="421105" y="1685353"/>
            <a:ext cx="3594520" cy="533480"/>
          </a:xfrm>
          <a:prstGeom prst="roundRect">
            <a:avLst>
              <a:gd name="adj" fmla="val 0"/>
            </a:avLst>
          </a:prstGeom>
          <a:solidFill>
            <a:schemeClr val="accent4"/>
          </a:solidFill>
          <a:ln w="12700" cap="flat" cmpd="sng" algn="ctr">
            <a:noFill/>
            <a:prstDash val="solid"/>
            <a:miter lim="800000"/>
          </a:ln>
          <a:effectLst/>
        </p:spPr>
        <p:txBody>
          <a:bodyPr rtlCol="0" anchor="ctr"/>
          <a:lstStyle/>
          <a:p>
            <a:pPr defTabSz="914354">
              <a:defRPr/>
            </a:pPr>
            <a:r>
              <a:rPr lang="en-US" kern="0" dirty="0">
                <a:solidFill>
                  <a:schemeClr val="bg1"/>
                </a:solidFill>
              </a:rPr>
              <a:t>The way we employ</a:t>
            </a:r>
          </a:p>
        </p:txBody>
      </p:sp>
      <p:sp>
        <p:nvSpPr>
          <p:cNvPr id="6" name="Rectangle: Rounded Corners 18">
            <a:extLst>
              <a:ext uri="{FF2B5EF4-FFF2-40B4-BE49-F238E27FC236}">
                <a16:creationId xmlns:a16="http://schemas.microsoft.com/office/drawing/2014/main" id="{BA47DD6F-A361-944C-940B-18E21DC8883C}"/>
              </a:ext>
            </a:extLst>
          </p:cNvPr>
          <p:cNvSpPr/>
          <p:nvPr/>
        </p:nvSpPr>
        <p:spPr>
          <a:xfrm>
            <a:off x="4319218" y="1685353"/>
            <a:ext cx="3594520" cy="533480"/>
          </a:xfrm>
          <a:prstGeom prst="roundRect">
            <a:avLst>
              <a:gd name="adj" fmla="val 0"/>
            </a:avLst>
          </a:prstGeom>
          <a:solidFill>
            <a:schemeClr val="accent4">
              <a:lumMod val="60000"/>
              <a:lumOff val="40000"/>
              <a:alpha val="74902"/>
            </a:schemeClr>
          </a:solidFill>
          <a:ln w="12700" cap="flat" cmpd="sng" algn="ctr">
            <a:noFill/>
            <a:prstDash val="solid"/>
            <a:miter lim="800000"/>
          </a:ln>
          <a:effectLst/>
        </p:spPr>
        <p:txBody>
          <a:bodyPr rtlCol="0" anchor="ctr"/>
          <a:lstStyle/>
          <a:p>
            <a:pPr defTabSz="914354">
              <a:defRPr/>
            </a:pPr>
            <a:r>
              <a:rPr lang="en-GB" sz="1867" dirty="0">
                <a:solidFill>
                  <a:schemeClr val="bg1">
                    <a:lumMod val="50000"/>
                  </a:schemeClr>
                </a:solidFill>
              </a:rPr>
              <a:t>The way we manage</a:t>
            </a:r>
          </a:p>
        </p:txBody>
      </p:sp>
      <p:sp>
        <p:nvSpPr>
          <p:cNvPr id="7" name="Rectangle: Rounded Corners 19">
            <a:extLst>
              <a:ext uri="{FF2B5EF4-FFF2-40B4-BE49-F238E27FC236}">
                <a16:creationId xmlns:a16="http://schemas.microsoft.com/office/drawing/2014/main" id="{EE47958F-F826-664F-BD90-0D56D86BB144}"/>
              </a:ext>
            </a:extLst>
          </p:cNvPr>
          <p:cNvSpPr/>
          <p:nvPr/>
        </p:nvSpPr>
        <p:spPr>
          <a:xfrm>
            <a:off x="8196853" y="1685353"/>
            <a:ext cx="3594520" cy="533480"/>
          </a:xfrm>
          <a:prstGeom prst="roundRect">
            <a:avLst>
              <a:gd name="adj" fmla="val 0"/>
            </a:avLst>
          </a:prstGeom>
          <a:solidFill>
            <a:schemeClr val="accent4">
              <a:lumMod val="60000"/>
              <a:lumOff val="40000"/>
              <a:alpha val="50196"/>
            </a:schemeClr>
          </a:solidFill>
          <a:ln w="12700" cap="flat" cmpd="sng" algn="ctr">
            <a:noFill/>
            <a:prstDash val="solid"/>
            <a:miter lim="800000"/>
          </a:ln>
          <a:effectLst/>
        </p:spPr>
        <p:txBody>
          <a:bodyPr rtlCol="0" anchor="ctr"/>
          <a:lstStyle/>
          <a:p>
            <a:pPr defTabSz="914354">
              <a:defRPr/>
            </a:pPr>
            <a:r>
              <a:rPr lang="en-US" sz="1867" dirty="0">
                <a:solidFill>
                  <a:schemeClr val="bg1">
                    <a:lumMod val="50000"/>
                  </a:schemeClr>
                </a:solidFill>
              </a:rPr>
              <a:t>The way we work</a:t>
            </a:r>
          </a:p>
        </p:txBody>
      </p:sp>
      <p:sp>
        <p:nvSpPr>
          <p:cNvPr id="10" name="Rectangle: Rounded Corners 11">
            <a:extLst>
              <a:ext uri="{FF2B5EF4-FFF2-40B4-BE49-F238E27FC236}">
                <a16:creationId xmlns:a16="http://schemas.microsoft.com/office/drawing/2014/main" id="{C1D20E58-7347-D74D-8288-07F1A4A961A0}"/>
              </a:ext>
            </a:extLst>
          </p:cNvPr>
          <p:cNvSpPr/>
          <p:nvPr/>
        </p:nvSpPr>
        <p:spPr>
          <a:xfrm>
            <a:off x="421105" y="3786074"/>
            <a:ext cx="3594520" cy="533480"/>
          </a:xfrm>
          <a:prstGeom prst="roundRect">
            <a:avLst>
              <a:gd name="adj" fmla="val 0"/>
            </a:avLst>
          </a:prstGeom>
          <a:solidFill>
            <a:schemeClr val="accent4"/>
          </a:solidFill>
          <a:ln w="12700" cap="flat" cmpd="sng" algn="ctr">
            <a:noFill/>
            <a:prstDash val="solid"/>
            <a:miter lim="800000"/>
          </a:ln>
          <a:effectLst/>
        </p:spPr>
        <p:txBody>
          <a:bodyPr rtlCol="0" anchor="ctr"/>
          <a:lstStyle/>
          <a:p>
            <a:pPr defTabSz="914354">
              <a:defRPr/>
            </a:pPr>
            <a:r>
              <a:rPr lang="en-US" kern="0" dirty="0">
                <a:solidFill>
                  <a:schemeClr val="bg1"/>
                </a:solidFill>
              </a:rPr>
              <a:t>Where we work</a:t>
            </a:r>
          </a:p>
        </p:txBody>
      </p:sp>
      <p:sp>
        <p:nvSpPr>
          <p:cNvPr id="11" name="Rectangle: Rounded Corners 18">
            <a:extLst>
              <a:ext uri="{FF2B5EF4-FFF2-40B4-BE49-F238E27FC236}">
                <a16:creationId xmlns:a16="http://schemas.microsoft.com/office/drawing/2014/main" id="{9BB14ACD-60A1-EF49-9A60-E58326077D9B}"/>
              </a:ext>
            </a:extLst>
          </p:cNvPr>
          <p:cNvSpPr/>
          <p:nvPr/>
        </p:nvSpPr>
        <p:spPr>
          <a:xfrm>
            <a:off x="4319218" y="3786074"/>
            <a:ext cx="3594520" cy="533480"/>
          </a:xfrm>
          <a:prstGeom prst="roundRect">
            <a:avLst>
              <a:gd name="adj" fmla="val 0"/>
            </a:avLst>
          </a:prstGeom>
          <a:solidFill>
            <a:schemeClr val="accent4">
              <a:lumMod val="60000"/>
              <a:lumOff val="40000"/>
              <a:alpha val="74902"/>
            </a:schemeClr>
          </a:solidFill>
          <a:ln w="12700" cap="flat" cmpd="sng" algn="ctr">
            <a:noFill/>
            <a:prstDash val="solid"/>
            <a:miter lim="800000"/>
          </a:ln>
          <a:effectLst/>
        </p:spPr>
        <p:txBody>
          <a:bodyPr rtlCol="0" anchor="ctr"/>
          <a:lstStyle/>
          <a:p>
            <a:pPr defTabSz="914354"/>
            <a:r>
              <a:rPr lang="en-GB" sz="1867" dirty="0">
                <a:solidFill>
                  <a:schemeClr val="bg1">
                    <a:lumMod val="50000"/>
                  </a:schemeClr>
                </a:solidFill>
              </a:rPr>
              <a:t>How we remain inclusive</a:t>
            </a:r>
          </a:p>
        </p:txBody>
      </p:sp>
      <p:sp>
        <p:nvSpPr>
          <p:cNvPr id="13" name="Rectangle: Rounded Corners 18">
            <a:extLst>
              <a:ext uri="{FF2B5EF4-FFF2-40B4-BE49-F238E27FC236}">
                <a16:creationId xmlns:a16="http://schemas.microsoft.com/office/drawing/2014/main" id="{97E03B1F-038F-2448-B12E-CD0E5B50A8AC}"/>
              </a:ext>
            </a:extLst>
          </p:cNvPr>
          <p:cNvSpPr/>
          <p:nvPr/>
        </p:nvSpPr>
        <p:spPr>
          <a:xfrm>
            <a:off x="8176375" y="3786074"/>
            <a:ext cx="3594520" cy="533480"/>
          </a:xfrm>
          <a:prstGeom prst="roundRect">
            <a:avLst>
              <a:gd name="adj" fmla="val 0"/>
            </a:avLst>
          </a:prstGeom>
          <a:solidFill>
            <a:schemeClr val="accent4">
              <a:lumMod val="60000"/>
              <a:lumOff val="40000"/>
              <a:alpha val="74902"/>
            </a:schemeClr>
          </a:solidFill>
          <a:ln w="12700" cap="flat" cmpd="sng" algn="ctr">
            <a:noFill/>
            <a:prstDash val="solid"/>
            <a:miter lim="800000"/>
          </a:ln>
          <a:effectLst/>
        </p:spPr>
        <p:txBody>
          <a:bodyPr rtlCol="0" anchor="ctr"/>
          <a:lstStyle/>
          <a:p>
            <a:pPr defTabSz="914354">
              <a:defRPr/>
            </a:pPr>
            <a:r>
              <a:rPr lang="en-GB" sz="1867" dirty="0">
                <a:solidFill>
                  <a:schemeClr val="bg1">
                    <a:lumMod val="50000"/>
                  </a:schemeClr>
                </a:solidFill>
              </a:rPr>
              <a:t>Tactics to drive sustainability</a:t>
            </a:r>
          </a:p>
        </p:txBody>
      </p:sp>
      <p:sp>
        <p:nvSpPr>
          <p:cNvPr id="16" name="TextBox 15">
            <a:extLst>
              <a:ext uri="{FF2B5EF4-FFF2-40B4-BE49-F238E27FC236}">
                <a16:creationId xmlns:a16="http://schemas.microsoft.com/office/drawing/2014/main" id="{6CFC257E-5706-AA45-B781-479AB01247A1}"/>
              </a:ext>
            </a:extLst>
          </p:cNvPr>
          <p:cNvSpPr txBox="1"/>
          <p:nvPr/>
        </p:nvSpPr>
        <p:spPr>
          <a:xfrm>
            <a:off x="421105" y="2327546"/>
            <a:ext cx="3594520" cy="1507849"/>
          </a:xfrm>
          <a:prstGeom prst="rect">
            <a:avLst/>
          </a:prstGeom>
          <a:noFill/>
        </p:spPr>
        <p:txBody>
          <a:bodyPr wrap="square" lIns="0" tIns="0" rIns="0" bIns="0" rtlCol="0">
            <a:spAutoFit/>
          </a:bodyPr>
          <a:lstStyle/>
          <a:p>
            <a:pPr marL="95998" defTabSz="914354">
              <a:lnSpc>
                <a:spcPct val="110000"/>
              </a:lnSpc>
              <a:spcAft>
                <a:spcPts val="800"/>
              </a:spcAft>
              <a:defRPr/>
            </a:pPr>
            <a:r>
              <a:rPr lang="en-GB" sz="1200" dirty="0">
                <a:solidFill>
                  <a:schemeClr val="tx1">
                    <a:lumMod val="75000"/>
                    <a:lumOff val="25000"/>
                  </a:schemeClr>
                </a:solidFill>
              </a:rPr>
              <a:t>The pandemic has highlighted risks to employees, particularly those who operate as freelancers and those who are low paid.  Greater security for the vulnerable, higher rates and new terms for freelancers are likely to emerge post crisis.</a:t>
            </a:r>
          </a:p>
          <a:p>
            <a:pPr marL="381748" indent="-285750" defTabSz="914354">
              <a:lnSpc>
                <a:spcPct val="110000"/>
              </a:lnSpc>
              <a:spcAft>
                <a:spcPts val="800"/>
              </a:spcAft>
              <a:buFont typeface="Arial" panose="020B0604020202020204" pitchFamily="34" charset="0"/>
              <a:buChar char="•"/>
              <a:defRPr/>
            </a:pPr>
            <a:endParaRPr lang="en-GB" sz="1200" dirty="0">
              <a:solidFill>
                <a:schemeClr val="tx1">
                  <a:lumMod val="75000"/>
                  <a:lumOff val="25000"/>
                </a:schemeClr>
              </a:solidFill>
            </a:endParaRPr>
          </a:p>
        </p:txBody>
      </p:sp>
      <p:sp>
        <p:nvSpPr>
          <p:cNvPr id="12" name="TextBox 11">
            <a:extLst>
              <a:ext uri="{FF2B5EF4-FFF2-40B4-BE49-F238E27FC236}">
                <a16:creationId xmlns:a16="http://schemas.microsoft.com/office/drawing/2014/main" id="{DEA987DA-1234-8E4F-A95A-9AA2631197B2}"/>
              </a:ext>
            </a:extLst>
          </p:cNvPr>
          <p:cNvSpPr txBox="1"/>
          <p:nvPr/>
        </p:nvSpPr>
        <p:spPr>
          <a:xfrm>
            <a:off x="4278262" y="2327546"/>
            <a:ext cx="3594520" cy="1507849"/>
          </a:xfrm>
          <a:prstGeom prst="rect">
            <a:avLst/>
          </a:prstGeom>
          <a:noFill/>
        </p:spPr>
        <p:txBody>
          <a:bodyPr wrap="square" lIns="0" tIns="0" rIns="0" bIns="0" rtlCol="0">
            <a:spAutoFit/>
          </a:bodyPr>
          <a:lstStyle/>
          <a:p>
            <a:pPr marL="95998" defTabSz="914354">
              <a:lnSpc>
                <a:spcPct val="110000"/>
              </a:lnSpc>
              <a:spcAft>
                <a:spcPts val="800"/>
              </a:spcAft>
              <a:defRPr/>
            </a:pPr>
            <a:r>
              <a:rPr lang="en-GB" sz="1200" dirty="0">
                <a:solidFill>
                  <a:schemeClr val="tx1">
                    <a:lumMod val="75000"/>
                    <a:lumOff val="25000"/>
                  </a:schemeClr>
                </a:solidFill>
              </a:rPr>
              <a:t>Management has changed.  Presenteeism is dead!  This may be one of the biggest silver linings from the crisis. Managing creative teams based on outputs and quality of work, rather than time spent at a desk, breeds quality and trust.</a:t>
            </a:r>
          </a:p>
          <a:p>
            <a:pPr marL="381748" indent="-285750" defTabSz="914354">
              <a:lnSpc>
                <a:spcPct val="110000"/>
              </a:lnSpc>
              <a:spcAft>
                <a:spcPts val="800"/>
              </a:spcAft>
              <a:buFont typeface="Arial" panose="020B0604020202020204" pitchFamily="34" charset="0"/>
              <a:buChar char="•"/>
              <a:defRPr/>
            </a:pPr>
            <a:endParaRPr lang="en-GB" sz="1200" dirty="0">
              <a:solidFill>
                <a:schemeClr val="tx1">
                  <a:lumMod val="75000"/>
                  <a:lumOff val="25000"/>
                </a:schemeClr>
              </a:solidFill>
            </a:endParaRPr>
          </a:p>
        </p:txBody>
      </p:sp>
      <p:sp>
        <p:nvSpPr>
          <p:cNvPr id="14" name="TextBox 13">
            <a:extLst>
              <a:ext uri="{FF2B5EF4-FFF2-40B4-BE49-F238E27FC236}">
                <a16:creationId xmlns:a16="http://schemas.microsoft.com/office/drawing/2014/main" id="{2F273844-0FE2-B74F-A342-2C292A7FAA1E}"/>
              </a:ext>
            </a:extLst>
          </p:cNvPr>
          <p:cNvSpPr txBox="1"/>
          <p:nvPr/>
        </p:nvSpPr>
        <p:spPr>
          <a:xfrm>
            <a:off x="8176375" y="2324005"/>
            <a:ext cx="3721458" cy="1405256"/>
          </a:xfrm>
          <a:prstGeom prst="rect">
            <a:avLst/>
          </a:prstGeom>
          <a:noFill/>
        </p:spPr>
        <p:txBody>
          <a:bodyPr wrap="square" lIns="0" tIns="0" rIns="0" bIns="0" rtlCol="0">
            <a:spAutoFit/>
          </a:bodyPr>
          <a:lstStyle/>
          <a:p>
            <a:pPr marL="95998" defTabSz="914354">
              <a:lnSpc>
                <a:spcPct val="110000"/>
              </a:lnSpc>
              <a:spcAft>
                <a:spcPts val="800"/>
              </a:spcAft>
              <a:defRPr/>
            </a:pPr>
            <a:r>
              <a:rPr lang="en-GB" sz="1200" dirty="0">
                <a:solidFill>
                  <a:schemeClr val="tx1">
                    <a:lumMod val="75000"/>
                    <a:lumOff val="25000"/>
                  </a:schemeClr>
                </a:solidFill>
              </a:rPr>
              <a:t>The impact on workflows and schedules will be far reaching.  Linear / overlapping schedules won’t work if periods of social distancing are required in the future. Activities will be scheduled to take advantage of social distancing with carefully planned tasks more suited to working remotely.</a:t>
            </a:r>
          </a:p>
        </p:txBody>
      </p:sp>
      <p:sp>
        <p:nvSpPr>
          <p:cNvPr id="15" name="TextBox 14">
            <a:extLst>
              <a:ext uri="{FF2B5EF4-FFF2-40B4-BE49-F238E27FC236}">
                <a16:creationId xmlns:a16="http://schemas.microsoft.com/office/drawing/2014/main" id="{F9402CA3-A094-B849-BA82-CB6B02B894ED}"/>
              </a:ext>
            </a:extLst>
          </p:cNvPr>
          <p:cNvSpPr txBox="1"/>
          <p:nvPr/>
        </p:nvSpPr>
        <p:spPr>
          <a:xfrm>
            <a:off x="421105" y="4444401"/>
            <a:ext cx="3594520" cy="1608389"/>
          </a:xfrm>
          <a:prstGeom prst="rect">
            <a:avLst/>
          </a:prstGeom>
          <a:noFill/>
        </p:spPr>
        <p:txBody>
          <a:bodyPr wrap="square" lIns="0" tIns="0" rIns="0" bIns="0" rtlCol="0">
            <a:spAutoFit/>
          </a:bodyPr>
          <a:lstStyle/>
          <a:p>
            <a:pPr marL="95998" defTabSz="914354">
              <a:lnSpc>
                <a:spcPct val="110000"/>
              </a:lnSpc>
              <a:spcAft>
                <a:spcPts val="800"/>
              </a:spcAft>
              <a:defRPr/>
            </a:pPr>
            <a:r>
              <a:rPr lang="en-GB" sz="1200" dirty="0">
                <a:solidFill>
                  <a:schemeClr val="tx1">
                    <a:lumMod val="75000"/>
                    <a:lumOff val="25000"/>
                  </a:schemeClr>
                </a:solidFill>
              </a:rPr>
              <a:t>Countless lease agreements are currently in jeopardy! Perhaps the future of the office will be communal spaces designed specifically for group activities, meetings, collaborations, project work? Are huge buildings with desktop computers in rows a thing of the past? Will this flexibility enable regional productions to flourish? </a:t>
            </a:r>
          </a:p>
        </p:txBody>
      </p:sp>
      <p:sp>
        <p:nvSpPr>
          <p:cNvPr id="17" name="TextBox 16">
            <a:extLst>
              <a:ext uri="{FF2B5EF4-FFF2-40B4-BE49-F238E27FC236}">
                <a16:creationId xmlns:a16="http://schemas.microsoft.com/office/drawing/2014/main" id="{102C08F4-9B67-C549-8F46-BE1CACDCAF9F}"/>
              </a:ext>
            </a:extLst>
          </p:cNvPr>
          <p:cNvSpPr txBox="1"/>
          <p:nvPr/>
        </p:nvSpPr>
        <p:spPr>
          <a:xfrm>
            <a:off x="4278262" y="4393104"/>
            <a:ext cx="3594520" cy="1710981"/>
          </a:xfrm>
          <a:prstGeom prst="rect">
            <a:avLst/>
          </a:prstGeom>
          <a:noFill/>
        </p:spPr>
        <p:txBody>
          <a:bodyPr wrap="square" lIns="0" tIns="0" rIns="0" bIns="0" rtlCol="0">
            <a:spAutoFit/>
          </a:bodyPr>
          <a:lstStyle/>
          <a:p>
            <a:pPr marL="95998" defTabSz="914354">
              <a:lnSpc>
                <a:spcPct val="110000"/>
              </a:lnSpc>
              <a:spcAft>
                <a:spcPts val="800"/>
              </a:spcAft>
              <a:defRPr/>
            </a:pPr>
            <a:r>
              <a:rPr lang="en-GB" sz="1200" dirty="0">
                <a:solidFill>
                  <a:schemeClr val="tx1">
                    <a:lumMod val="75000"/>
                    <a:lumOff val="25000"/>
                  </a:schemeClr>
                </a:solidFill>
              </a:rPr>
              <a:t>Social trauma of any kind is almost guaranteed to impact the most vulnerable first and hardest. The media sector has been successful in recent years in striving for a more inclusive and equal industry.  This community must act decisively to ensure that the progress made to date doesn’t stall or slip.</a:t>
            </a:r>
          </a:p>
          <a:p>
            <a:pPr marL="381748" indent="-285750" defTabSz="914354">
              <a:lnSpc>
                <a:spcPct val="110000"/>
              </a:lnSpc>
              <a:spcAft>
                <a:spcPts val="800"/>
              </a:spcAft>
              <a:buFont typeface="Arial" panose="020B0604020202020204" pitchFamily="34" charset="0"/>
              <a:buChar char="•"/>
              <a:defRPr/>
            </a:pPr>
            <a:endParaRPr lang="en-GB" sz="1200" dirty="0">
              <a:solidFill>
                <a:schemeClr val="tx1">
                  <a:lumMod val="75000"/>
                  <a:lumOff val="25000"/>
                </a:schemeClr>
              </a:solidFill>
            </a:endParaRPr>
          </a:p>
        </p:txBody>
      </p:sp>
      <p:sp>
        <p:nvSpPr>
          <p:cNvPr id="18" name="TextBox 17">
            <a:extLst>
              <a:ext uri="{FF2B5EF4-FFF2-40B4-BE49-F238E27FC236}">
                <a16:creationId xmlns:a16="http://schemas.microsoft.com/office/drawing/2014/main" id="{05D96261-B6F5-C849-947B-F8C06B857EB8}"/>
              </a:ext>
            </a:extLst>
          </p:cNvPr>
          <p:cNvSpPr txBox="1"/>
          <p:nvPr/>
        </p:nvSpPr>
        <p:spPr>
          <a:xfrm>
            <a:off x="8135419" y="4440860"/>
            <a:ext cx="3594520" cy="1811522"/>
          </a:xfrm>
          <a:prstGeom prst="rect">
            <a:avLst/>
          </a:prstGeom>
          <a:noFill/>
        </p:spPr>
        <p:txBody>
          <a:bodyPr wrap="square" lIns="0" tIns="0" rIns="0" bIns="0" rtlCol="0">
            <a:spAutoFit/>
          </a:bodyPr>
          <a:lstStyle/>
          <a:p>
            <a:pPr marL="95998" defTabSz="914354">
              <a:lnSpc>
                <a:spcPct val="110000"/>
              </a:lnSpc>
              <a:spcAft>
                <a:spcPts val="800"/>
              </a:spcAft>
              <a:defRPr/>
            </a:pPr>
            <a:r>
              <a:rPr lang="en-GB" sz="1200" dirty="0">
                <a:solidFill>
                  <a:schemeClr val="tx1">
                    <a:lumMod val="75000"/>
                    <a:lumOff val="25000"/>
                  </a:schemeClr>
                </a:solidFill>
              </a:rPr>
              <a:t>Despite the chatter about the long-term impacts of the virus, there is a sense of “ending” to the issue.  So much of what we can change, could be for the benefit of the media industry long term and potentially for the planet as well. While we have a moment to think, we should ensure that our recovery tactics deliver long term positive change in our efforts to become a less impactful industry.</a:t>
            </a:r>
          </a:p>
        </p:txBody>
      </p:sp>
    </p:spTree>
    <p:extLst>
      <p:ext uri="{BB962C8B-B14F-4D97-AF65-F5344CB8AC3E}">
        <p14:creationId xmlns:p14="http://schemas.microsoft.com/office/powerpoint/2010/main" val="3013927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4C327-5A23-8447-860C-619DFCC0E956}"/>
              </a:ext>
            </a:extLst>
          </p:cNvPr>
          <p:cNvSpPr>
            <a:spLocks noGrp="1"/>
          </p:cNvSpPr>
          <p:nvPr>
            <p:ph type="title"/>
          </p:nvPr>
        </p:nvSpPr>
        <p:spPr>
          <a:xfrm>
            <a:off x="421105" y="216433"/>
            <a:ext cx="11370268" cy="1325563"/>
          </a:xfrm>
        </p:spPr>
        <p:txBody>
          <a:bodyPr>
            <a:normAutofit/>
          </a:bodyPr>
          <a:lstStyle/>
          <a:p>
            <a:r>
              <a:rPr lang="en-GB" dirty="0">
                <a:solidFill>
                  <a:schemeClr val="tx1">
                    <a:lumMod val="75000"/>
                    <a:lumOff val="25000"/>
                  </a:schemeClr>
                </a:solidFill>
              </a:rPr>
              <a:t>Methodology</a:t>
            </a:r>
            <a:br>
              <a:rPr lang="en-GB" sz="2000" i="1" dirty="0">
                <a:solidFill>
                  <a:schemeClr val="accent4"/>
                </a:solidFill>
              </a:rPr>
            </a:br>
            <a:r>
              <a:rPr lang="en-GB" sz="2000" i="1" dirty="0">
                <a:solidFill>
                  <a:schemeClr val="accent4"/>
                </a:solidFill>
              </a:rPr>
              <a:t>By adopting a structured approach, organisations can work through the issues in a timely and efficient manner, without getting overwhelmed.</a:t>
            </a:r>
          </a:p>
        </p:txBody>
      </p:sp>
      <p:sp>
        <p:nvSpPr>
          <p:cNvPr id="4" name="Slide Number Placeholder 3">
            <a:extLst>
              <a:ext uri="{FF2B5EF4-FFF2-40B4-BE49-F238E27FC236}">
                <a16:creationId xmlns:a16="http://schemas.microsoft.com/office/drawing/2014/main" id="{B873D8AA-687B-A548-B509-6FDAF6EE9AAE}"/>
              </a:ext>
            </a:extLst>
          </p:cNvPr>
          <p:cNvSpPr>
            <a:spLocks noGrp="1"/>
          </p:cNvSpPr>
          <p:nvPr>
            <p:ph type="sldNum" sz="quarter" idx="12"/>
          </p:nvPr>
        </p:nvSpPr>
        <p:spPr/>
        <p:txBody>
          <a:bodyPr/>
          <a:lstStyle/>
          <a:p>
            <a:fld id="{3352CBF5-17B8-4387-88A6-ABF9F8C64D5A}" type="slidenum">
              <a:rPr lang="en-US" smtClean="0"/>
              <a:t>6</a:t>
            </a:fld>
            <a:endParaRPr lang="en-US" dirty="0"/>
          </a:p>
        </p:txBody>
      </p:sp>
      <p:sp>
        <p:nvSpPr>
          <p:cNvPr id="5" name="Rectangle: Rounded Corners 11">
            <a:extLst>
              <a:ext uri="{FF2B5EF4-FFF2-40B4-BE49-F238E27FC236}">
                <a16:creationId xmlns:a16="http://schemas.microsoft.com/office/drawing/2014/main" id="{DB016B0B-4E77-B342-B0FB-1C2179CAF348}"/>
              </a:ext>
            </a:extLst>
          </p:cNvPr>
          <p:cNvSpPr/>
          <p:nvPr/>
        </p:nvSpPr>
        <p:spPr>
          <a:xfrm>
            <a:off x="421105" y="1625066"/>
            <a:ext cx="3594520" cy="533480"/>
          </a:xfrm>
          <a:prstGeom prst="roundRect">
            <a:avLst>
              <a:gd name="adj" fmla="val 0"/>
            </a:avLst>
          </a:prstGeom>
          <a:solidFill>
            <a:schemeClr val="accent4"/>
          </a:solidFill>
          <a:ln w="12700" cap="flat" cmpd="sng" algn="ctr">
            <a:noFill/>
            <a:prstDash val="solid"/>
            <a:miter lim="800000"/>
          </a:ln>
          <a:effectLst/>
        </p:spPr>
        <p:txBody>
          <a:bodyPr rtlCol="0" anchor="ctr"/>
          <a:lstStyle/>
          <a:p>
            <a:pPr defTabSz="914354">
              <a:defRPr/>
            </a:pPr>
            <a:r>
              <a:rPr lang="en-US" kern="0" dirty="0">
                <a:solidFill>
                  <a:schemeClr val="bg1"/>
                </a:solidFill>
              </a:rPr>
              <a:t>Phase 1 – Damage Limitation</a:t>
            </a:r>
          </a:p>
        </p:txBody>
      </p:sp>
      <p:sp>
        <p:nvSpPr>
          <p:cNvPr id="6" name="Rectangle: Rounded Corners 18">
            <a:extLst>
              <a:ext uri="{FF2B5EF4-FFF2-40B4-BE49-F238E27FC236}">
                <a16:creationId xmlns:a16="http://schemas.microsoft.com/office/drawing/2014/main" id="{BA47DD6F-A361-944C-940B-18E21DC8883C}"/>
              </a:ext>
            </a:extLst>
          </p:cNvPr>
          <p:cNvSpPr/>
          <p:nvPr/>
        </p:nvSpPr>
        <p:spPr>
          <a:xfrm>
            <a:off x="4319218" y="1625066"/>
            <a:ext cx="3594520" cy="533480"/>
          </a:xfrm>
          <a:prstGeom prst="roundRect">
            <a:avLst>
              <a:gd name="adj" fmla="val 0"/>
            </a:avLst>
          </a:prstGeom>
          <a:solidFill>
            <a:schemeClr val="accent4">
              <a:lumMod val="60000"/>
              <a:lumOff val="40000"/>
              <a:alpha val="74902"/>
            </a:schemeClr>
          </a:solidFill>
          <a:ln w="12700" cap="flat" cmpd="sng" algn="ctr">
            <a:noFill/>
            <a:prstDash val="solid"/>
            <a:miter lim="800000"/>
          </a:ln>
          <a:effectLst/>
        </p:spPr>
        <p:txBody>
          <a:bodyPr rtlCol="0" anchor="ctr"/>
          <a:lstStyle/>
          <a:p>
            <a:pPr defTabSz="914354">
              <a:defRPr/>
            </a:pPr>
            <a:r>
              <a:rPr lang="en-GB" sz="1867" dirty="0">
                <a:solidFill>
                  <a:schemeClr val="bg1">
                    <a:lumMod val="50000"/>
                  </a:schemeClr>
                </a:solidFill>
              </a:rPr>
              <a:t>Phase 2 – Re-prioritisation</a:t>
            </a:r>
          </a:p>
        </p:txBody>
      </p:sp>
      <p:sp>
        <p:nvSpPr>
          <p:cNvPr id="7" name="Rectangle: Rounded Corners 19">
            <a:extLst>
              <a:ext uri="{FF2B5EF4-FFF2-40B4-BE49-F238E27FC236}">
                <a16:creationId xmlns:a16="http://schemas.microsoft.com/office/drawing/2014/main" id="{EE47958F-F826-664F-BD90-0D56D86BB144}"/>
              </a:ext>
            </a:extLst>
          </p:cNvPr>
          <p:cNvSpPr/>
          <p:nvPr/>
        </p:nvSpPr>
        <p:spPr>
          <a:xfrm>
            <a:off x="8196853" y="1625066"/>
            <a:ext cx="3594520" cy="533480"/>
          </a:xfrm>
          <a:prstGeom prst="roundRect">
            <a:avLst>
              <a:gd name="adj" fmla="val 0"/>
            </a:avLst>
          </a:prstGeom>
          <a:solidFill>
            <a:schemeClr val="accent4">
              <a:lumMod val="60000"/>
              <a:lumOff val="40000"/>
              <a:alpha val="50196"/>
            </a:schemeClr>
          </a:solidFill>
          <a:ln w="12700" cap="flat" cmpd="sng" algn="ctr">
            <a:noFill/>
            <a:prstDash val="solid"/>
            <a:miter lim="800000"/>
          </a:ln>
          <a:effectLst/>
        </p:spPr>
        <p:txBody>
          <a:bodyPr rtlCol="0" anchor="ctr"/>
          <a:lstStyle/>
          <a:p>
            <a:pPr defTabSz="914354">
              <a:defRPr/>
            </a:pPr>
            <a:r>
              <a:rPr lang="en-US" sz="1867" dirty="0">
                <a:solidFill>
                  <a:schemeClr val="bg1">
                    <a:lumMod val="50000"/>
                  </a:schemeClr>
                </a:solidFill>
              </a:rPr>
              <a:t>Phase 3 – Innovation   </a:t>
            </a:r>
          </a:p>
        </p:txBody>
      </p:sp>
      <p:sp>
        <p:nvSpPr>
          <p:cNvPr id="14" name="TextBox 13">
            <a:extLst>
              <a:ext uri="{FF2B5EF4-FFF2-40B4-BE49-F238E27FC236}">
                <a16:creationId xmlns:a16="http://schemas.microsoft.com/office/drawing/2014/main" id="{184806FB-8247-E047-80D4-4EB148370A8C}"/>
              </a:ext>
            </a:extLst>
          </p:cNvPr>
          <p:cNvSpPr txBox="1"/>
          <p:nvPr/>
        </p:nvSpPr>
        <p:spPr>
          <a:xfrm>
            <a:off x="421105" y="2404030"/>
            <a:ext cx="3594520" cy="3062377"/>
          </a:xfrm>
          <a:prstGeom prst="rect">
            <a:avLst/>
          </a:prstGeom>
          <a:noFill/>
        </p:spPr>
        <p:txBody>
          <a:bodyPr wrap="square" lIns="0" tIns="0" rIns="0" bIns="0" rtlCol="0">
            <a:spAutoFit/>
          </a:bodyPr>
          <a:lstStyle/>
          <a:p>
            <a:pPr marL="95998" defTabSz="914354">
              <a:spcAft>
                <a:spcPts val="600"/>
              </a:spcAft>
              <a:defRPr/>
            </a:pPr>
            <a:r>
              <a:rPr lang="en-GB" sz="1400" dirty="0">
                <a:solidFill>
                  <a:schemeClr val="tx1">
                    <a:lumMod val="75000"/>
                    <a:lumOff val="25000"/>
                  </a:schemeClr>
                </a:solidFill>
              </a:rPr>
              <a:t>This is the quickest phase and the focus should be risk-mitigation and survival.</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Right-sizing teams</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Reducing costs</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Recovering cash</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Adjusting payment terms</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Nurturing employees</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Leading confidently</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Communicating internally</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Reassuring externally </a:t>
            </a:r>
            <a:r>
              <a:rPr lang="en-GB" sz="1200" dirty="0">
                <a:solidFill>
                  <a:schemeClr val="tx1">
                    <a:lumMod val="75000"/>
                    <a:lumOff val="25000"/>
                  </a:schemeClr>
                </a:solidFill>
              </a:rPr>
              <a:t>(but with honesty)</a:t>
            </a:r>
            <a:endParaRPr lang="en-GB" sz="1400" dirty="0">
              <a:solidFill>
                <a:schemeClr val="tx1">
                  <a:lumMod val="75000"/>
                  <a:lumOff val="25000"/>
                </a:schemeClr>
              </a:solidFill>
            </a:endParaRPr>
          </a:p>
          <a:p>
            <a:pPr marL="381748" indent="-285750" defTabSz="914354">
              <a:spcAft>
                <a:spcPts val="600"/>
              </a:spcAft>
              <a:buFont typeface="Arial" panose="020B0604020202020204" pitchFamily="34" charset="0"/>
              <a:buChar char="•"/>
              <a:defRPr/>
            </a:pPr>
            <a:endParaRPr lang="en-GB" sz="1400" dirty="0">
              <a:solidFill>
                <a:schemeClr val="tx1">
                  <a:lumMod val="75000"/>
                  <a:lumOff val="25000"/>
                </a:schemeClr>
              </a:solidFill>
            </a:endParaRPr>
          </a:p>
        </p:txBody>
      </p:sp>
      <p:sp>
        <p:nvSpPr>
          <p:cNvPr id="15" name="TextBox 14">
            <a:extLst>
              <a:ext uri="{FF2B5EF4-FFF2-40B4-BE49-F238E27FC236}">
                <a16:creationId xmlns:a16="http://schemas.microsoft.com/office/drawing/2014/main" id="{C935FC65-43C3-024A-A7B3-5B251F958333}"/>
              </a:ext>
            </a:extLst>
          </p:cNvPr>
          <p:cNvSpPr txBox="1"/>
          <p:nvPr/>
        </p:nvSpPr>
        <p:spPr>
          <a:xfrm>
            <a:off x="4298740" y="2404030"/>
            <a:ext cx="3594520" cy="2693045"/>
          </a:xfrm>
          <a:prstGeom prst="rect">
            <a:avLst/>
          </a:prstGeom>
          <a:noFill/>
        </p:spPr>
        <p:txBody>
          <a:bodyPr wrap="square" lIns="0" tIns="0" rIns="0" bIns="0" rtlCol="0">
            <a:spAutoFit/>
          </a:bodyPr>
          <a:lstStyle/>
          <a:p>
            <a:pPr marL="95998" defTabSz="914354">
              <a:spcAft>
                <a:spcPts val="600"/>
              </a:spcAft>
              <a:defRPr/>
            </a:pPr>
            <a:r>
              <a:rPr lang="en-GB" sz="1400" dirty="0">
                <a:solidFill>
                  <a:schemeClr val="tx1">
                    <a:lumMod val="75000"/>
                    <a:lumOff val="25000"/>
                  </a:schemeClr>
                </a:solidFill>
              </a:rPr>
              <a:t>There are two distinct parts to this phase - internal and external.</a:t>
            </a:r>
          </a:p>
          <a:p>
            <a:pPr marL="95998" defTabSz="914354">
              <a:spcAft>
                <a:spcPts val="600"/>
              </a:spcAft>
              <a:defRPr/>
            </a:pPr>
            <a:r>
              <a:rPr lang="en-GB" sz="1400" b="1" dirty="0">
                <a:solidFill>
                  <a:schemeClr val="tx1">
                    <a:lumMod val="75000"/>
                    <a:lumOff val="25000"/>
                  </a:schemeClr>
                </a:solidFill>
              </a:rPr>
              <a:t>Internal:</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Re-focus efforts on new goals</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Re-deploy teams on new tasks that deliver the goals</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Using data</a:t>
            </a:r>
          </a:p>
          <a:p>
            <a:pPr marL="95998" defTabSz="914354">
              <a:spcAft>
                <a:spcPts val="600"/>
              </a:spcAft>
              <a:defRPr/>
            </a:pPr>
            <a:r>
              <a:rPr lang="en-GB" sz="1400" b="1" dirty="0">
                <a:solidFill>
                  <a:schemeClr val="tx1">
                    <a:lumMod val="75000"/>
                    <a:lumOff val="25000"/>
                  </a:schemeClr>
                </a:solidFill>
              </a:rPr>
              <a:t>External</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Super-serving existing clients</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Building relationships </a:t>
            </a:r>
          </a:p>
        </p:txBody>
      </p:sp>
      <p:sp>
        <p:nvSpPr>
          <p:cNvPr id="18" name="TextBox 17">
            <a:extLst>
              <a:ext uri="{FF2B5EF4-FFF2-40B4-BE49-F238E27FC236}">
                <a16:creationId xmlns:a16="http://schemas.microsoft.com/office/drawing/2014/main" id="{4CF3E2C8-9841-D549-999C-AA4B534A1DDB}"/>
              </a:ext>
            </a:extLst>
          </p:cNvPr>
          <p:cNvSpPr txBox="1"/>
          <p:nvPr/>
        </p:nvSpPr>
        <p:spPr>
          <a:xfrm>
            <a:off x="8176375" y="2404030"/>
            <a:ext cx="3594520" cy="3185487"/>
          </a:xfrm>
          <a:prstGeom prst="rect">
            <a:avLst/>
          </a:prstGeom>
          <a:noFill/>
        </p:spPr>
        <p:txBody>
          <a:bodyPr wrap="square" lIns="0" tIns="0" rIns="0" bIns="0" rtlCol="0">
            <a:spAutoFit/>
          </a:bodyPr>
          <a:lstStyle/>
          <a:p>
            <a:pPr marL="95998" defTabSz="914354">
              <a:spcAft>
                <a:spcPts val="600"/>
              </a:spcAft>
              <a:defRPr/>
            </a:pPr>
            <a:r>
              <a:rPr lang="en-GB" sz="1400" dirty="0">
                <a:solidFill>
                  <a:schemeClr val="tx1">
                    <a:lumMod val="75000"/>
                    <a:lumOff val="25000"/>
                  </a:schemeClr>
                </a:solidFill>
              </a:rPr>
              <a:t>These are long term innovations, changes brought about by the crisis that you stick with, because they deliver value (either by long-term reduction of costs or delivering new / higher revenue).</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Future goals</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Ways of working (office vs home)</a:t>
            </a:r>
          </a:p>
          <a:p>
            <a:pPr marL="381748" indent="-285750" defTabSz="914354">
              <a:spcAft>
                <a:spcPts val="600"/>
              </a:spcAft>
              <a:buFont typeface="Arial" panose="020B0604020202020204" pitchFamily="34" charset="0"/>
              <a:buChar char="•"/>
              <a:defRPr/>
            </a:pPr>
            <a:r>
              <a:rPr lang="en-GB" sz="1400" dirty="0">
                <a:solidFill>
                  <a:schemeClr val="tx1">
                    <a:lumMod val="75000"/>
                    <a:lumOff val="25000"/>
                  </a:schemeClr>
                </a:solidFill>
              </a:rPr>
              <a:t>New products and services (including content types and content creation methods)</a:t>
            </a:r>
          </a:p>
          <a:p>
            <a:pPr marL="381748" indent="-285750" defTabSz="914354">
              <a:spcAft>
                <a:spcPts val="600"/>
              </a:spcAft>
              <a:buFont typeface="Arial" panose="020B0604020202020204" pitchFamily="34" charset="0"/>
              <a:buChar char="•"/>
              <a:defRPr/>
            </a:pPr>
            <a:endParaRPr lang="en-GB" sz="1400" dirty="0">
              <a:solidFill>
                <a:schemeClr val="tx1">
                  <a:lumMod val="75000"/>
                  <a:lumOff val="25000"/>
                </a:schemeClr>
              </a:solidFill>
            </a:endParaRPr>
          </a:p>
          <a:p>
            <a:pPr marL="381748" indent="-285750" defTabSz="914354">
              <a:spcAft>
                <a:spcPts val="600"/>
              </a:spcAft>
              <a:buFont typeface="Arial" panose="020B0604020202020204" pitchFamily="34" charset="0"/>
              <a:buChar char="•"/>
              <a:defRPr/>
            </a:pPr>
            <a:endParaRPr lang="en-GB" sz="1400" dirty="0">
              <a:solidFill>
                <a:schemeClr val="tx1">
                  <a:lumMod val="75000"/>
                  <a:lumOff val="25000"/>
                </a:schemeClr>
              </a:solidFill>
            </a:endParaRPr>
          </a:p>
        </p:txBody>
      </p:sp>
      <p:sp>
        <p:nvSpPr>
          <p:cNvPr id="3" name="TextBox 2">
            <a:extLst>
              <a:ext uri="{FF2B5EF4-FFF2-40B4-BE49-F238E27FC236}">
                <a16:creationId xmlns:a16="http://schemas.microsoft.com/office/drawing/2014/main" id="{6B8F358E-CB71-CD4B-B96B-48181D5B0D85}"/>
              </a:ext>
            </a:extLst>
          </p:cNvPr>
          <p:cNvSpPr txBox="1"/>
          <p:nvPr/>
        </p:nvSpPr>
        <p:spPr>
          <a:xfrm>
            <a:off x="421104" y="5388725"/>
            <a:ext cx="3594521" cy="646331"/>
          </a:xfrm>
          <a:prstGeom prst="rect">
            <a:avLst/>
          </a:prstGeom>
          <a:noFill/>
          <a:ln>
            <a:solidFill>
              <a:srgbClr val="FF0000"/>
            </a:solidFill>
          </a:ln>
        </p:spPr>
        <p:txBody>
          <a:bodyPr wrap="square" rtlCol="0">
            <a:spAutoFit/>
          </a:bodyPr>
          <a:lstStyle/>
          <a:p>
            <a:r>
              <a:rPr lang="en-GB" sz="1200" dirty="0">
                <a:solidFill>
                  <a:srgbClr val="FF0000"/>
                </a:solidFill>
              </a:rPr>
              <a:t>You’ve probably already finished this phase – use as a checklist  / check back in 2 weeks time to measure impact / adjust</a:t>
            </a:r>
          </a:p>
        </p:txBody>
      </p:sp>
      <p:cxnSp>
        <p:nvCxnSpPr>
          <p:cNvPr id="9" name="Straight Connector 8">
            <a:extLst>
              <a:ext uri="{FF2B5EF4-FFF2-40B4-BE49-F238E27FC236}">
                <a16:creationId xmlns:a16="http://schemas.microsoft.com/office/drawing/2014/main" id="{3F486750-567E-BD4B-A054-BF100258515A}"/>
              </a:ext>
            </a:extLst>
          </p:cNvPr>
          <p:cNvCxnSpPr/>
          <p:nvPr/>
        </p:nvCxnSpPr>
        <p:spPr>
          <a:xfrm>
            <a:off x="4156364" y="1625066"/>
            <a:ext cx="0" cy="386894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3FC1052-09C4-CC49-87A4-1725F78F4DEA}"/>
              </a:ext>
            </a:extLst>
          </p:cNvPr>
          <p:cNvCxnSpPr/>
          <p:nvPr/>
        </p:nvCxnSpPr>
        <p:spPr>
          <a:xfrm>
            <a:off x="8037616" y="1625066"/>
            <a:ext cx="0" cy="386894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2B0D993F-A876-D14C-863F-240A1A07F352}"/>
              </a:ext>
            </a:extLst>
          </p:cNvPr>
          <p:cNvSpPr txBox="1"/>
          <p:nvPr/>
        </p:nvSpPr>
        <p:spPr>
          <a:xfrm>
            <a:off x="4307342" y="5388724"/>
            <a:ext cx="3594521" cy="830997"/>
          </a:xfrm>
          <a:prstGeom prst="rect">
            <a:avLst/>
          </a:prstGeom>
          <a:noFill/>
          <a:ln>
            <a:solidFill>
              <a:schemeClr val="accent5"/>
            </a:solidFill>
          </a:ln>
        </p:spPr>
        <p:txBody>
          <a:bodyPr wrap="square" rtlCol="0">
            <a:spAutoFit/>
          </a:bodyPr>
          <a:lstStyle/>
          <a:p>
            <a:r>
              <a:rPr lang="en-GB" sz="1200" dirty="0">
                <a:solidFill>
                  <a:schemeClr val="accent5"/>
                </a:solidFill>
              </a:rPr>
              <a:t>You’re probably here – use this as a way to be methodical about the changes / check back in 1 month’s time to measure impact / adjust</a:t>
            </a:r>
          </a:p>
        </p:txBody>
      </p:sp>
      <p:sp>
        <p:nvSpPr>
          <p:cNvPr id="17" name="TextBox 16">
            <a:extLst>
              <a:ext uri="{FF2B5EF4-FFF2-40B4-BE49-F238E27FC236}">
                <a16:creationId xmlns:a16="http://schemas.microsoft.com/office/drawing/2014/main" id="{F82BFDC4-94EE-2E44-BFDF-D496CCAFF708}"/>
              </a:ext>
            </a:extLst>
          </p:cNvPr>
          <p:cNvSpPr txBox="1"/>
          <p:nvPr/>
        </p:nvSpPr>
        <p:spPr>
          <a:xfrm>
            <a:off x="8193580" y="5388723"/>
            <a:ext cx="3785862" cy="830997"/>
          </a:xfrm>
          <a:prstGeom prst="rect">
            <a:avLst/>
          </a:prstGeom>
          <a:noFill/>
          <a:ln>
            <a:solidFill>
              <a:srgbClr val="00B050"/>
            </a:solidFill>
          </a:ln>
        </p:spPr>
        <p:txBody>
          <a:bodyPr wrap="square" rtlCol="0">
            <a:spAutoFit/>
          </a:bodyPr>
          <a:lstStyle/>
          <a:p>
            <a:r>
              <a:rPr lang="en-GB" sz="1200" dirty="0">
                <a:solidFill>
                  <a:srgbClr val="00B050"/>
                </a:solidFill>
              </a:rPr>
              <a:t>Use this phase, to not only innovate products &amp; services and how you deliver them, but also to adopt business-improvement practices as standard</a:t>
            </a:r>
          </a:p>
        </p:txBody>
      </p:sp>
    </p:spTree>
    <p:extLst>
      <p:ext uri="{BB962C8B-B14F-4D97-AF65-F5344CB8AC3E}">
        <p14:creationId xmlns:p14="http://schemas.microsoft.com/office/powerpoint/2010/main" val="1621484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1A6CC-3DF6-094B-AF20-F9A439556EB6}"/>
              </a:ext>
            </a:extLst>
          </p:cNvPr>
          <p:cNvSpPr>
            <a:spLocks noGrp="1"/>
          </p:cNvSpPr>
          <p:nvPr>
            <p:ph type="title"/>
          </p:nvPr>
        </p:nvSpPr>
        <p:spPr/>
        <p:txBody>
          <a:bodyPr/>
          <a:lstStyle/>
          <a:p>
            <a:r>
              <a:rPr lang="en-GB" dirty="0">
                <a:solidFill>
                  <a:schemeClr val="tx1">
                    <a:lumMod val="75000"/>
                    <a:lumOff val="25000"/>
                  </a:schemeClr>
                </a:solidFill>
              </a:rPr>
              <a:t>Before you start…</a:t>
            </a:r>
          </a:p>
        </p:txBody>
      </p:sp>
      <p:sp>
        <p:nvSpPr>
          <p:cNvPr id="3" name="Content Placeholder 2">
            <a:extLst>
              <a:ext uri="{FF2B5EF4-FFF2-40B4-BE49-F238E27FC236}">
                <a16:creationId xmlns:a16="http://schemas.microsoft.com/office/drawing/2014/main" id="{DC8604AF-B733-1D4B-889F-93F2509095A8}"/>
              </a:ext>
            </a:extLst>
          </p:cNvPr>
          <p:cNvSpPr>
            <a:spLocks noGrp="1"/>
          </p:cNvSpPr>
          <p:nvPr>
            <p:ph idx="1"/>
          </p:nvPr>
        </p:nvSpPr>
        <p:spPr>
          <a:xfrm>
            <a:off x="421105" y="1266783"/>
            <a:ext cx="11349790" cy="1074082"/>
          </a:xfrm>
        </p:spPr>
        <p:txBody>
          <a:bodyPr>
            <a:normAutofit/>
          </a:bodyPr>
          <a:lstStyle/>
          <a:p>
            <a:pPr marL="0" indent="0">
              <a:buNone/>
            </a:pPr>
            <a:r>
              <a:rPr lang="en-GB" sz="2000" i="1" dirty="0">
                <a:solidFill>
                  <a:schemeClr val="accent4"/>
                </a:solidFill>
              </a:rPr>
              <a:t>Ok – you’ve already started. Your accounts payable team is chasing outstanding payments and you’ve cancelled your magazine subscriptions.  All good.  Carry on.  But also do this:</a:t>
            </a:r>
          </a:p>
        </p:txBody>
      </p:sp>
      <p:sp>
        <p:nvSpPr>
          <p:cNvPr id="4" name="Slide Number Placeholder 3">
            <a:extLst>
              <a:ext uri="{FF2B5EF4-FFF2-40B4-BE49-F238E27FC236}">
                <a16:creationId xmlns:a16="http://schemas.microsoft.com/office/drawing/2014/main" id="{C81E5510-0BF9-A345-BCEF-36733AFD805A}"/>
              </a:ext>
            </a:extLst>
          </p:cNvPr>
          <p:cNvSpPr>
            <a:spLocks noGrp="1"/>
          </p:cNvSpPr>
          <p:nvPr>
            <p:ph type="sldNum" sz="quarter" idx="12"/>
          </p:nvPr>
        </p:nvSpPr>
        <p:spPr/>
        <p:txBody>
          <a:bodyPr/>
          <a:lstStyle/>
          <a:p>
            <a:fld id="{3352CBF5-17B8-4387-88A6-ABF9F8C64D5A}" type="slidenum">
              <a:rPr lang="en-US" smtClean="0"/>
              <a:t>7</a:t>
            </a:fld>
            <a:endParaRPr lang="en-US" dirty="0"/>
          </a:p>
        </p:txBody>
      </p:sp>
      <p:pic>
        <p:nvPicPr>
          <p:cNvPr id="7" name="Graphic 6" descr="Target">
            <a:extLst>
              <a:ext uri="{FF2B5EF4-FFF2-40B4-BE49-F238E27FC236}">
                <a16:creationId xmlns:a16="http://schemas.microsoft.com/office/drawing/2014/main" id="{2DC30545-C269-5E46-B2F2-9CFB9F68B414}"/>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21104" y="2578572"/>
            <a:ext cx="1128295" cy="1128295"/>
          </a:xfrm>
          <a:prstGeom prst="rect">
            <a:avLst/>
          </a:prstGeom>
        </p:spPr>
      </p:pic>
      <p:pic>
        <p:nvPicPr>
          <p:cNvPr id="10" name="Graphic 9" descr="Open hand with plant">
            <a:extLst>
              <a:ext uri="{FF2B5EF4-FFF2-40B4-BE49-F238E27FC236}">
                <a16:creationId xmlns:a16="http://schemas.microsoft.com/office/drawing/2014/main" id="{677B826F-8176-6048-A3BF-D2CF0CAB894F}"/>
              </a:ext>
            </a:extLst>
          </p:cNvPr>
          <p:cNvPicPr>
            <a:picLocks noChangeAspect="1"/>
          </p:cNvPicPr>
          <p:nvPr/>
        </p:nvPicPr>
        <p:blipFill>
          <a:blip r:embed="rId5">
            <a:extLst>
              <a:ext uri="{28A0092B-C50C-407E-A947-70E740481C1C}">
                <a14:useLocalDpi xmlns:a14="http://schemas.microsoft.com/office/drawing/2010/main"/>
              </a:ext>
              <a:ext uri="{96DAC541-7B7A-43D3-8B79-37D633B846F1}">
                <asvg:svgBlip xmlns:asvg="http://schemas.microsoft.com/office/drawing/2016/SVG/main" r:embed="rId6"/>
              </a:ext>
            </a:extLst>
          </a:blip>
          <a:stretch>
            <a:fillRect/>
          </a:stretch>
        </p:blipFill>
        <p:spPr>
          <a:xfrm>
            <a:off x="421104" y="4181993"/>
            <a:ext cx="1128295" cy="1128295"/>
          </a:xfrm>
          <a:prstGeom prst="rect">
            <a:avLst/>
          </a:prstGeom>
        </p:spPr>
      </p:pic>
      <p:sp>
        <p:nvSpPr>
          <p:cNvPr id="11" name="TextBox 10">
            <a:extLst>
              <a:ext uri="{FF2B5EF4-FFF2-40B4-BE49-F238E27FC236}">
                <a16:creationId xmlns:a16="http://schemas.microsoft.com/office/drawing/2014/main" id="{169E5EB9-4355-D24F-9F95-D6113F8D85EC}"/>
              </a:ext>
            </a:extLst>
          </p:cNvPr>
          <p:cNvSpPr txBox="1"/>
          <p:nvPr/>
        </p:nvSpPr>
        <p:spPr>
          <a:xfrm>
            <a:off x="1706612" y="2678193"/>
            <a:ext cx="4852416" cy="923330"/>
          </a:xfrm>
          <a:prstGeom prst="rect">
            <a:avLst/>
          </a:prstGeom>
          <a:noFill/>
        </p:spPr>
        <p:txBody>
          <a:bodyPr wrap="square" rtlCol="0">
            <a:spAutoFit/>
          </a:bodyPr>
          <a:lstStyle/>
          <a:p>
            <a:r>
              <a:rPr lang="en-GB" b="1" dirty="0">
                <a:solidFill>
                  <a:schemeClr val="tx1">
                    <a:lumMod val="75000"/>
                    <a:lumOff val="25000"/>
                  </a:schemeClr>
                </a:solidFill>
              </a:rPr>
              <a:t>Agree a vision </a:t>
            </a:r>
            <a:r>
              <a:rPr lang="en-GB" dirty="0">
                <a:solidFill>
                  <a:schemeClr val="tx1">
                    <a:lumMod val="75000"/>
                    <a:lumOff val="25000"/>
                  </a:schemeClr>
                </a:solidFill>
              </a:rPr>
              <a:t>for this project, every action you take should be actively taking you closer to achieving your goal(s)</a:t>
            </a:r>
          </a:p>
        </p:txBody>
      </p:sp>
      <p:sp>
        <p:nvSpPr>
          <p:cNvPr id="12" name="TextBox 11">
            <a:extLst>
              <a:ext uri="{FF2B5EF4-FFF2-40B4-BE49-F238E27FC236}">
                <a16:creationId xmlns:a16="http://schemas.microsoft.com/office/drawing/2014/main" id="{C3DBD3F3-E519-5F4F-A551-3A5174863E23}"/>
              </a:ext>
            </a:extLst>
          </p:cNvPr>
          <p:cNvSpPr txBox="1"/>
          <p:nvPr/>
        </p:nvSpPr>
        <p:spPr>
          <a:xfrm>
            <a:off x="7256269" y="2678193"/>
            <a:ext cx="4510559" cy="923330"/>
          </a:xfrm>
          <a:prstGeom prst="rect">
            <a:avLst/>
          </a:prstGeom>
          <a:noFill/>
        </p:spPr>
        <p:txBody>
          <a:bodyPr wrap="square" rtlCol="0">
            <a:spAutoFit/>
          </a:bodyPr>
          <a:lstStyle/>
          <a:p>
            <a:r>
              <a:rPr lang="en-GB" i="1" dirty="0">
                <a:solidFill>
                  <a:schemeClr val="tx1">
                    <a:lumMod val="75000"/>
                    <a:lumOff val="25000"/>
                  </a:schemeClr>
                </a:solidFill>
              </a:rPr>
              <a:t>To emerge from the Covid-19 tragedy as a robust content business that can grow and thrive</a:t>
            </a:r>
          </a:p>
        </p:txBody>
      </p:sp>
      <p:sp>
        <p:nvSpPr>
          <p:cNvPr id="13" name="TextBox 12">
            <a:extLst>
              <a:ext uri="{FF2B5EF4-FFF2-40B4-BE49-F238E27FC236}">
                <a16:creationId xmlns:a16="http://schemas.microsoft.com/office/drawing/2014/main" id="{C198C4AF-1FC8-E14C-A676-CAF1351D55F2}"/>
              </a:ext>
            </a:extLst>
          </p:cNvPr>
          <p:cNvSpPr txBox="1"/>
          <p:nvPr/>
        </p:nvSpPr>
        <p:spPr>
          <a:xfrm>
            <a:off x="7256269" y="2246816"/>
            <a:ext cx="1824231" cy="369332"/>
          </a:xfrm>
          <a:prstGeom prst="rect">
            <a:avLst/>
          </a:prstGeom>
          <a:noFill/>
        </p:spPr>
        <p:txBody>
          <a:bodyPr wrap="square" rtlCol="0">
            <a:spAutoFit/>
          </a:bodyPr>
          <a:lstStyle/>
          <a:p>
            <a:r>
              <a:rPr lang="en-GB" dirty="0">
                <a:solidFill>
                  <a:schemeClr val="accent5">
                    <a:lumMod val="60000"/>
                    <a:lumOff val="40000"/>
                  </a:schemeClr>
                </a:solidFill>
              </a:rPr>
              <a:t>Examples…</a:t>
            </a:r>
          </a:p>
        </p:txBody>
      </p:sp>
      <p:sp>
        <p:nvSpPr>
          <p:cNvPr id="14" name="TextBox 13">
            <a:extLst>
              <a:ext uri="{FF2B5EF4-FFF2-40B4-BE49-F238E27FC236}">
                <a16:creationId xmlns:a16="http://schemas.microsoft.com/office/drawing/2014/main" id="{C769369D-58B6-FB48-B082-A31186E6C106}"/>
              </a:ext>
            </a:extLst>
          </p:cNvPr>
          <p:cNvSpPr txBox="1"/>
          <p:nvPr/>
        </p:nvSpPr>
        <p:spPr>
          <a:xfrm>
            <a:off x="1706612" y="4035520"/>
            <a:ext cx="4852416" cy="1754326"/>
          </a:xfrm>
          <a:prstGeom prst="rect">
            <a:avLst/>
          </a:prstGeom>
          <a:noFill/>
        </p:spPr>
        <p:txBody>
          <a:bodyPr wrap="square" rtlCol="0">
            <a:spAutoFit/>
          </a:bodyPr>
          <a:lstStyle/>
          <a:p>
            <a:r>
              <a:rPr lang="en-GB" b="1" dirty="0">
                <a:solidFill>
                  <a:schemeClr val="tx1">
                    <a:lumMod val="75000"/>
                    <a:lumOff val="25000"/>
                  </a:schemeClr>
                </a:solidFill>
              </a:rPr>
              <a:t>Check your values - </a:t>
            </a:r>
            <a:r>
              <a:rPr lang="en-GB" dirty="0">
                <a:solidFill>
                  <a:schemeClr val="tx1">
                    <a:lumMod val="75000"/>
                    <a:lumOff val="25000"/>
                  </a:schemeClr>
                </a:solidFill>
              </a:rPr>
              <a:t>if your company values or core beliefs are not appropriate for the reality we are experiencing, change them, this can be temporary but may indicate a long term change is required </a:t>
            </a:r>
          </a:p>
        </p:txBody>
      </p:sp>
      <p:sp>
        <p:nvSpPr>
          <p:cNvPr id="15" name="TextBox 14">
            <a:extLst>
              <a:ext uri="{FF2B5EF4-FFF2-40B4-BE49-F238E27FC236}">
                <a16:creationId xmlns:a16="http://schemas.microsoft.com/office/drawing/2014/main" id="{0FB19088-0F57-AE4B-A5B7-7DF3239FC65C}"/>
              </a:ext>
            </a:extLst>
          </p:cNvPr>
          <p:cNvSpPr txBox="1"/>
          <p:nvPr/>
        </p:nvSpPr>
        <p:spPr>
          <a:xfrm>
            <a:off x="7256269" y="3938851"/>
            <a:ext cx="4510559" cy="1754326"/>
          </a:xfrm>
          <a:prstGeom prst="rect">
            <a:avLst/>
          </a:prstGeom>
          <a:noFill/>
        </p:spPr>
        <p:txBody>
          <a:bodyPr wrap="square" rtlCol="0">
            <a:spAutoFit/>
          </a:bodyPr>
          <a:lstStyle/>
          <a:p>
            <a:r>
              <a:rPr lang="en-GB" i="1" dirty="0">
                <a:solidFill>
                  <a:schemeClr val="tx1">
                    <a:lumMod val="75000"/>
                    <a:lumOff val="25000"/>
                  </a:schemeClr>
                </a:solidFill>
              </a:rPr>
              <a:t>Remember your values are as much for your teams as they are your customers. Airbnb’s ‘Embrace the Adventure’ may not sit well in current circumstances…although will no return in due course</a:t>
            </a:r>
          </a:p>
        </p:txBody>
      </p:sp>
      <p:sp>
        <p:nvSpPr>
          <p:cNvPr id="5" name="Triangle 4">
            <a:extLst>
              <a:ext uri="{FF2B5EF4-FFF2-40B4-BE49-F238E27FC236}">
                <a16:creationId xmlns:a16="http://schemas.microsoft.com/office/drawing/2014/main" id="{DCCF6803-4738-DE44-92C4-14E81FF824A9}"/>
              </a:ext>
            </a:extLst>
          </p:cNvPr>
          <p:cNvSpPr/>
          <p:nvPr/>
        </p:nvSpPr>
        <p:spPr>
          <a:xfrm rot="5400000">
            <a:off x="6547052" y="2984972"/>
            <a:ext cx="798544" cy="430648"/>
          </a:xfrm>
          <a:prstGeom prst="triangle">
            <a:avLst/>
          </a:prstGeom>
          <a:solidFill>
            <a:srgbClr val="F6B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Triangle 15">
            <a:extLst>
              <a:ext uri="{FF2B5EF4-FFF2-40B4-BE49-F238E27FC236}">
                <a16:creationId xmlns:a16="http://schemas.microsoft.com/office/drawing/2014/main" id="{C75A9A72-E915-2E40-ACE8-71999D1B19FE}"/>
              </a:ext>
            </a:extLst>
          </p:cNvPr>
          <p:cNvSpPr/>
          <p:nvPr/>
        </p:nvSpPr>
        <p:spPr>
          <a:xfrm rot="5400000">
            <a:off x="6547052" y="4465409"/>
            <a:ext cx="798543" cy="430648"/>
          </a:xfrm>
          <a:prstGeom prst="triangle">
            <a:avLst/>
          </a:prstGeom>
          <a:solidFill>
            <a:srgbClr val="F6B2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893940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070E775-D2A4-7549-98CD-CD08AA2ED223}"/>
              </a:ext>
            </a:extLst>
          </p:cNvPr>
          <p:cNvSpPr>
            <a:spLocks noGrp="1"/>
          </p:cNvSpPr>
          <p:nvPr>
            <p:ph type="title"/>
          </p:nvPr>
        </p:nvSpPr>
        <p:spPr>
          <a:xfrm>
            <a:off x="421105" y="259186"/>
            <a:ext cx="10515600" cy="1325563"/>
          </a:xfrm>
        </p:spPr>
        <p:txBody>
          <a:bodyPr/>
          <a:lstStyle/>
          <a:p>
            <a:r>
              <a:rPr lang="en-GB" dirty="0">
                <a:solidFill>
                  <a:schemeClr val="tx1">
                    <a:lumMod val="75000"/>
                    <a:lumOff val="25000"/>
                  </a:schemeClr>
                </a:solidFill>
              </a:rPr>
              <a:t>Phase 1 – Damage Limitation</a:t>
            </a:r>
            <a:br>
              <a:rPr lang="en-GB" dirty="0"/>
            </a:br>
            <a:r>
              <a:rPr lang="en-GB" dirty="0"/>
              <a:t> </a:t>
            </a:r>
          </a:p>
        </p:txBody>
      </p:sp>
      <p:sp>
        <p:nvSpPr>
          <p:cNvPr id="6" name="Content Placeholder 5">
            <a:extLst>
              <a:ext uri="{FF2B5EF4-FFF2-40B4-BE49-F238E27FC236}">
                <a16:creationId xmlns:a16="http://schemas.microsoft.com/office/drawing/2014/main" id="{5B4FDD80-F870-0F4A-AB25-0BB6E341CAFD}"/>
              </a:ext>
            </a:extLst>
          </p:cNvPr>
          <p:cNvSpPr>
            <a:spLocks noGrp="1"/>
          </p:cNvSpPr>
          <p:nvPr>
            <p:ph idx="1"/>
          </p:nvPr>
        </p:nvSpPr>
        <p:spPr>
          <a:xfrm>
            <a:off x="480781" y="921967"/>
            <a:ext cx="11498661" cy="651613"/>
          </a:xfrm>
        </p:spPr>
        <p:txBody>
          <a:bodyPr lIns="90000">
            <a:noAutofit/>
          </a:bodyPr>
          <a:lstStyle/>
          <a:p>
            <a:pPr marL="0" indent="0">
              <a:buNone/>
            </a:pPr>
            <a:r>
              <a:rPr lang="en-GB" sz="1600" i="1" dirty="0">
                <a:solidFill>
                  <a:schemeClr val="accent4"/>
                </a:solidFill>
              </a:rPr>
              <a:t>This phase has 3 short stages and can, and should, be executed quickly. Stage 1 – Capture ideas, Stage 2 - Get data to support your ideas, Stage 3 – Implement the changes. The primary focus should be on reducing risk.</a:t>
            </a:r>
          </a:p>
        </p:txBody>
      </p:sp>
      <p:sp>
        <p:nvSpPr>
          <p:cNvPr id="4" name="Slide Number Placeholder 3">
            <a:extLst>
              <a:ext uri="{FF2B5EF4-FFF2-40B4-BE49-F238E27FC236}">
                <a16:creationId xmlns:a16="http://schemas.microsoft.com/office/drawing/2014/main" id="{5A1B84A9-0183-204C-BFBE-420326F9C1D7}"/>
              </a:ext>
            </a:extLst>
          </p:cNvPr>
          <p:cNvSpPr>
            <a:spLocks noGrp="1"/>
          </p:cNvSpPr>
          <p:nvPr>
            <p:ph type="sldNum" sz="quarter" idx="12"/>
          </p:nvPr>
        </p:nvSpPr>
        <p:spPr/>
        <p:txBody>
          <a:bodyPr/>
          <a:lstStyle/>
          <a:p>
            <a:fld id="{3352CBF5-17B8-4387-88A6-ABF9F8C64D5A}" type="slidenum">
              <a:rPr lang="en-US" smtClean="0"/>
              <a:t>8</a:t>
            </a:fld>
            <a:endParaRPr lang="en-US" dirty="0"/>
          </a:p>
        </p:txBody>
      </p:sp>
      <p:graphicFrame>
        <p:nvGraphicFramePr>
          <p:cNvPr id="7" name="Table 6">
            <a:extLst>
              <a:ext uri="{FF2B5EF4-FFF2-40B4-BE49-F238E27FC236}">
                <a16:creationId xmlns:a16="http://schemas.microsoft.com/office/drawing/2014/main" id="{3475E7D2-F361-2C46-9637-7351E92FAF7C}"/>
              </a:ext>
            </a:extLst>
          </p:cNvPr>
          <p:cNvGraphicFramePr>
            <a:graphicFrameLocks noGrp="1"/>
          </p:cNvGraphicFramePr>
          <p:nvPr>
            <p:extLst>
              <p:ext uri="{D42A27DB-BD31-4B8C-83A1-F6EECF244321}">
                <p14:modId xmlns:p14="http://schemas.microsoft.com/office/powerpoint/2010/main" val="592448733"/>
              </p:ext>
            </p:extLst>
          </p:nvPr>
        </p:nvGraphicFramePr>
        <p:xfrm>
          <a:off x="531044" y="1504589"/>
          <a:ext cx="11318055" cy="3944311"/>
        </p:xfrm>
        <a:graphic>
          <a:graphicData uri="http://schemas.openxmlformats.org/drawingml/2006/table">
            <a:tbl>
              <a:tblPr firstRow="1" bandRow="1">
                <a:tableStyleId>{00A15C55-8517-42AA-B614-E9B94910E393}</a:tableStyleId>
              </a:tblPr>
              <a:tblGrid>
                <a:gridCol w="4531840">
                  <a:extLst>
                    <a:ext uri="{9D8B030D-6E8A-4147-A177-3AD203B41FA5}">
                      <a16:colId xmlns:a16="http://schemas.microsoft.com/office/drawing/2014/main" val="1109120536"/>
                    </a:ext>
                  </a:extLst>
                </a:gridCol>
                <a:gridCol w="3662016">
                  <a:extLst>
                    <a:ext uri="{9D8B030D-6E8A-4147-A177-3AD203B41FA5}">
                      <a16:colId xmlns:a16="http://schemas.microsoft.com/office/drawing/2014/main" val="740900004"/>
                    </a:ext>
                  </a:extLst>
                </a:gridCol>
                <a:gridCol w="3124199">
                  <a:extLst>
                    <a:ext uri="{9D8B030D-6E8A-4147-A177-3AD203B41FA5}">
                      <a16:colId xmlns:a16="http://schemas.microsoft.com/office/drawing/2014/main" val="2625596813"/>
                    </a:ext>
                  </a:extLst>
                </a:gridCol>
              </a:tblGrid>
              <a:tr h="301813">
                <a:tc>
                  <a:txBody>
                    <a:bodyPr/>
                    <a:lstStyle/>
                    <a:p>
                      <a:r>
                        <a:rPr lang="en-GB" sz="1600" dirty="0"/>
                        <a:t>Ideas (examples)</a:t>
                      </a:r>
                    </a:p>
                  </a:txBody>
                  <a:tcPr/>
                </a:tc>
                <a:tc>
                  <a:txBody>
                    <a:bodyPr/>
                    <a:lstStyle/>
                    <a:p>
                      <a:r>
                        <a:rPr lang="en-GB" sz="1600" dirty="0"/>
                        <a:t>Data</a:t>
                      </a:r>
                    </a:p>
                  </a:txBody>
                  <a:tcPr/>
                </a:tc>
                <a:tc>
                  <a:txBody>
                    <a:bodyPr/>
                    <a:lstStyle/>
                    <a:p>
                      <a:r>
                        <a:rPr lang="en-GB" sz="1600" dirty="0"/>
                        <a:t>Implementation</a:t>
                      </a:r>
                    </a:p>
                  </a:txBody>
                  <a:tcPr/>
                </a:tc>
                <a:extLst>
                  <a:ext uri="{0D108BD9-81ED-4DB2-BD59-A6C34878D82A}">
                    <a16:rowId xmlns:a16="http://schemas.microsoft.com/office/drawing/2014/main" val="4240807434"/>
                  </a:ext>
                </a:extLst>
              </a:tr>
              <a:tr h="987751">
                <a:tc>
                  <a:txBody>
                    <a:bodyPr/>
                    <a:lstStyle/>
                    <a:p>
                      <a:r>
                        <a:rPr lang="en-GB" sz="1100" dirty="0">
                          <a:solidFill>
                            <a:schemeClr val="tx1">
                              <a:lumMod val="75000"/>
                              <a:lumOff val="25000"/>
                            </a:schemeClr>
                          </a:solidFill>
                        </a:rPr>
                        <a:t>Cancel or take a holiday from all unnecessary subscriptions (e.g. magazines, fruit delivery, flowers, content, non-essential data)</a:t>
                      </a:r>
                    </a:p>
                  </a:txBody>
                  <a:tcPr/>
                </a:tc>
                <a:tc>
                  <a:txBody>
                    <a:bodyPr/>
                    <a:lstStyle/>
                    <a:p>
                      <a:r>
                        <a:rPr lang="en-GB" sz="1100" dirty="0">
                          <a:solidFill>
                            <a:schemeClr val="tx1">
                              <a:lumMod val="75000"/>
                              <a:lumOff val="25000"/>
                            </a:schemeClr>
                          </a:solidFill>
                        </a:rPr>
                        <a:t>Identify all subscriptions and cost, locate deal terms if complex.  Don’t assume you will be automatically offered a payment holiday or reduction if you don’t ask for it. Ask yourself if you really need them now or in the long term.</a:t>
                      </a:r>
                    </a:p>
                  </a:txBody>
                  <a:tcPr/>
                </a:tc>
                <a:tc>
                  <a:txBody>
                    <a:bodyPr/>
                    <a:lstStyle/>
                    <a:p>
                      <a:r>
                        <a:rPr lang="en-GB" sz="1100" dirty="0">
                          <a:solidFill>
                            <a:schemeClr val="tx1">
                              <a:lumMod val="75000"/>
                              <a:lumOff val="25000"/>
                            </a:schemeClr>
                          </a:solidFill>
                        </a:rPr>
                        <a:t>Cancel / halt / renegotiate all subscriptions for 2 months with an in-principle agreement to continue the pause as required.  Agree clear KPIs to ensure the benefit is tracked and captured.</a:t>
                      </a:r>
                    </a:p>
                  </a:txBody>
                  <a:tcPr/>
                </a:tc>
                <a:extLst>
                  <a:ext uri="{0D108BD9-81ED-4DB2-BD59-A6C34878D82A}">
                    <a16:rowId xmlns:a16="http://schemas.microsoft.com/office/drawing/2014/main" val="248952496"/>
                  </a:ext>
                </a:extLst>
              </a:tr>
              <a:tr h="1289564">
                <a:tc>
                  <a:txBody>
                    <a:bodyPr/>
                    <a:lstStyle/>
                    <a:p>
                      <a:r>
                        <a:rPr lang="en-GB" sz="1100" dirty="0">
                          <a:solidFill>
                            <a:schemeClr val="tx1">
                              <a:lumMod val="75000"/>
                              <a:lumOff val="25000"/>
                            </a:schemeClr>
                          </a:solidFill>
                        </a:rPr>
                        <a:t>Exploring the wage bill and a variety of possible ways to reduce.  Write down all the options e.g.</a:t>
                      </a:r>
                    </a:p>
                    <a:p>
                      <a:pPr marL="171450" indent="-171450">
                        <a:buFont typeface="Arial" panose="020B0604020202020204" pitchFamily="34" charset="0"/>
                        <a:buChar char="•"/>
                      </a:pPr>
                      <a:r>
                        <a:rPr lang="en-GB" sz="1100" dirty="0">
                          <a:solidFill>
                            <a:schemeClr val="tx1">
                              <a:lumMod val="75000"/>
                              <a:lumOff val="25000"/>
                            </a:schemeClr>
                          </a:solidFill>
                        </a:rPr>
                        <a:t>Unpaid leave</a:t>
                      </a:r>
                    </a:p>
                    <a:p>
                      <a:pPr marL="171450" indent="-171450">
                        <a:buFont typeface="Arial" panose="020B0604020202020204" pitchFamily="34" charset="0"/>
                        <a:buChar char="•"/>
                      </a:pPr>
                      <a:r>
                        <a:rPr lang="en-GB" sz="1100" dirty="0">
                          <a:solidFill>
                            <a:schemeClr val="tx1">
                              <a:lumMod val="75000"/>
                              <a:lumOff val="25000"/>
                            </a:schemeClr>
                          </a:solidFill>
                        </a:rPr>
                        <a:t>3/4 day week</a:t>
                      </a:r>
                    </a:p>
                    <a:p>
                      <a:pPr marL="171450" indent="-171450">
                        <a:buFont typeface="Arial" panose="020B0604020202020204" pitchFamily="34" charset="0"/>
                        <a:buChar char="•"/>
                      </a:pPr>
                      <a:r>
                        <a:rPr lang="en-GB" sz="1100" dirty="0">
                          <a:solidFill>
                            <a:schemeClr val="tx1">
                              <a:lumMod val="75000"/>
                              <a:lumOff val="25000"/>
                            </a:schemeClr>
                          </a:solidFill>
                        </a:rPr>
                        <a:t>% reduction </a:t>
                      </a:r>
                    </a:p>
                    <a:p>
                      <a:pPr marL="171450" indent="-171450">
                        <a:buFont typeface="Arial" panose="020B0604020202020204" pitchFamily="34" charset="0"/>
                        <a:buChar char="•"/>
                      </a:pPr>
                      <a:r>
                        <a:rPr lang="en-GB" sz="1100" dirty="0">
                          <a:solidFill>
                            <a:schemeClr val="tx1">
                              <a:lumMod val="75000"/>
                              <a:lumOff val="25000"/>
                            </a:schemeClr>
                          </a:solidFill>
                        </a:rPr>
                        <a:t>Furlough</a:t>
                      </a:r>
                    </a:p>
                    <a:p>
                      <a:pPr marL="171450" indent="-171450">
                        <a:buFont typeface="Arial" panose="020B0604020202020204" pitchFamily="34" charset="0"/>
                        <a:buChar char="•"/>
                      </a:pPr>
                      <a:r>
                        <a:rPr lang="en-GB" sz="1100" dirty="0">
                          <a:solidFill>
                            <a:schemeClr val="tx1">
                              <a:lumMod val="75000"/>
                              <a:lumOff val="25000"/>
                            </a:schemeClr>
                          </a:solidFill>
                        </a:rPr>
                        <a:t>Redundancy</a:t>
                      </a:r>
                    </a:p>
                    <a:p>
                      <a:pPr marL="171450" indent="-171450">
                        <a:buFont typeface="Arial" panose="020B0604020202020204" pitchFamily="34" charset="0"/>
                        <a:buChar char="•"/>
                      </a:pPr>
                      <a:r>
                        <a:rPr lang="en-GB" sz="1100" dirty="0">
                          <a:solidFill>
                            <a:schemeClr val="tx1">
                              <a:lumMod val="75000"/>
                              <a:lumOff val="25000"/>
                            </a:schemeClr>
                          </a:solidFill>
                        </a:rPr>
                        <a:t>Pay deferral plans</a:t>
                      </a:r>
                    </a:p>
                  </a:txBody>
                  <a:tcPr/>
                </a:tc>
                <a:tc>
                  <a:txBody>
                    <a:bodyPr/>
                    <a:lstStyle/>
                    <a:p>
                      <a:r>
                        <a:rPr lang="en-GB" sz="1100" dirty="0">
                          <a:solidFill>
                            <a:schemeClr val="tx1">
                              <a:lumMod val="75000"/>
                              <a:lumOff val="25000"/>
                            </a:schemeClr>
                          </a:solidFill>
                        </a:rPr>
                        <a:t>Analyse your cashflow vs employee expenses and create a detailed plan using a variety of options to secure your business for as long as possible.</a:t>
                      </a:r>
                    </a:p>
                  </a:txBody>
                  <a:tcPr/>
                </a:tc>
                <a:tc>
                  <a:txBody>
                    <a:bodyPr/>
                    <a:lstStyle/>
                    <a:p>
                      <a:r>
                        <a:rPr lang="en-GB" sz="1100" dirty="0">
                          <a:solidFill>
                            <a:schemeClr val="tx1">
                              <a:lumMod val="75000"/>
                              <a:lumOff val="25000"/>
                            </a:schemeClr>
                          </a:solidFill>
                        </a:rPr>
                        <a:t>Communicate with your teams openly and expertly.  Take HR and Financial advice as required. Walk the talk.  Agree KPIs</a:t>
                      </a:r>
                    </a:p>
                  </a:txBody>
                  <a:tcPr/>
                </a:tc>
                <a:extLst>
                  <a:ext uri="{0D108BD9-81ED-4DB2-BD59-A6C34878D82A}">
                    <a16:rowId xmlns:a16="http://schemas.microsoft.com/office/drawing/2014/main" val="3056930408"/>
                  </a:ext>
                </a:extLst>
              </a:tr>
              <a:tr h="688359">
                <a:tc>
                  <a:txBody>
                    <a:bodyPr/>
                    <a:lstStyle/>
                    <a:p>
                      <a:r>
                        <a:rPr lang="en-GB" sz="1100" dirty="0">
                          <a:solidFill>
                            <a:schemeClr val="tx1">
                              <a:lumMod val="75000"/>
                              <a:lumOff val="25000"/>
                            </a:schemeClr>
                          </a:solidFill>
                        </a:rPr>
                        <a:t>Focus on cashflow, identify anything that could hold up payment and ensure that necessary tasks are completed (e.g. for production companies - PASCs, Albert Calculation, Bespoke Deliverables). Chase debtors.</a:t>
                      </a:r>
                    </a:p>
                  </a:txBody>
                  <a:tcPr/>
                </a:tc>
                <a:tc>
                  <a:txBody>
                    <a:bodyPr/>
                    <a:lstStyle/>
                    <a:p>
                      <a:r>
                        <a:rPr lang="en-GB" sz="1100" dirty="0">
                          <a:solidFill>
                            <a:schemeClr val="tx1">
                              <a:lumMod val="75000"/>
                              <a:lumOff val="25000"/>
                            </a:schemeClr>
                          </a:solidFill>
                        </a:rPr>
                        <a:t>Sort cash in-comings by time and size – prioritise accordingly</a:t>
                      </a:r>
                    </a:p>
                  </a:txBody>
                  <a:tcPr/>
                </a:tc>
                <a:tc>
                  <a:txBody>
                    <a:bodyPr/>
                    <a:lstStyle/>
                    <a:p>
                      <a:r>
                        <a:rPr lang="en-GB" sz="1100" dirty="0">
                          <a:solidFill>
                            <a:schemeClr val="tx1">
                              <a:lumMod val="75000"/>
                              <a:lumOff val="25000"/>
                            </a:schemeClr>
                          </a:solidFill>
                        </a:rPr>
                        <a:t>Agree and apply a  consistent communications plan for negotiating with debtors. Implement top priority items first.</a:t>
                      </a:r>
                    </a:p>
                  </a:txBody>
                  <a:tcPr/>
                </a:tc>
                <a:extLst>
                  <a:ext uri="{0D108BD9-81ED-4DB2-BD59-A6C34878D82A}">
                    <a16:rowId xmlns:a16="http://schemas.microsoft.com/office/drawing/2014/main" val="4113475956"/>
                  </a:ext>
                </a:extLst>
              </a:tr>
              <a:tr h="384125">
                <a:tc>
                  <a:txBody>
                    <a:bodyPr/>
                    <a:lstStyle/>
                    <a:p>
                      <a:r>
                        <a:rPr lang="en-GB" sz="1100" dirty="0">
                          <a:solidFill>
                            <a:schemeClr val="tx1">
                              <a:lumMod val="75000"/>
                              <a:lumOff val="25000"/>
                            </a:schemeClr>
                          </a:solidFill>
                        </a:rPr>
                        <a:t>Negotiate with creditors for longer payment terms – but be sensitive to smaller providers with weaker cash positions</a:t>
                      </a:r>
                    </a:p>
                  </a:txBody>
                  <a:tcPr/>
                </a:tc>
                <a:tc>
                  <a:txBody>
                    <a:bodyPr/>
                    <a:lstStyle/>
                    <a:p>
                      <a:r>
                        <a:rPr lang="en-GB" sz="1100" dirty="0">
                          <a:solidFill>
                            <a:schemeClr val="tx1">
                              <a:lumMod val="75000"/>
                              <a:lumOff val="25000"/>
                            </a:schemeClr>
                          </a:solidFill>
                        </a:rPr>
                        <a:t>Sort outgoing payments by time and size – prioritise accordingly and deal with biggest problems first</a:t>
                      </a:r>
                    </a:p>
                  </a:txBody>
                  <a:tcPr/>
                </a:tc>
                <a:tc>
                  <a:txBody>
                    <a:bodyPr/>
                    <a:lstStyle/>
                    <a:p>
                      <a:r>
                        <a:rPr lang="en-GB" sz="1100" dirty="0">
                          <a:solidFill>
                            <a:schemeClr val="tx1">
                              <a:lumMod val="75000"/>
                              <a:lumOff val="25000"/>
                            </a:schemeClr>
                          </a:solidFill>
                        </a:rPr>
                        <a:t>Same as above, but for creditors.</a:t>
                      </a:r>
                    </a:p>
                  </a:txBody>
                  <a:tcPr/>
                </a:tc>
                <a:extLst>
                  <a:ext uri="{0D108BD9-81ED-4DB2-BD59-A6C34878D82A}">
                    <a16:rowId xmlns:a16="http://schemas.microsoft.com/office/drawing/2014/main" val="2071065838"/>
                  </a:ext>
                </a:extLst>
              </a:tr>
            </a:tbl>
          </a:graphicData>
        </a:graphic>
      </p:graphicFrame>
      <p:sp>
        <p:nvSpPr>
          <p:cNvPr id="8" name="TextBox 7">
            <a:extLst>
              <a:ext uri="{FF2B5EF4-FFF2-40B4-BE49-F238E27FC236}">
                <a16:creationId xmlns:a16="http://schemas.microsoft.com/office/drawing/2014/main" id="{A3B8466B-A62B-7948-BA38-C9BEC0F1CFE8}"/>
              </a:ext>
            </a:extLst>
          </p:cNvPr>
          <p:cNvSpPr txBox="1"/>
          <p:nvPr/>
        </p:nvSpPr>
        <p:spPr>
          <a:xfrm>
            <a:off x="531045" y="5475159"/>
            <a:ext cx="11318054" cy="738664"/>
          </a:xfrm>
          <a:prstGeom prst="rect">
            <a:avLst/>
          </a:prstGeom>
          <a:noFill/>
        </p:spPr>
        <p:txBody>
          <a:bodyPr wrap="square" rtlCol="0">
            <a:spAutoFit/>
          </a:bodyPr>
          <a:lstStyle/>
          <a:p>
            <a:r>
              <a:rPr lang="en-GB" sz="1400" i="1" u="sng" dirty="0">
                <a:solidFill>
                  <a:schemeClr val="accent6"/>
                </a:solidFill>
              </a:rPr>
              <a:t>Why it’s important</a:t>
            </a:r>
            <a:r>
              <a:rPr lang="en-GB" sz="1400" i="1" dirty="0">
                <a:solidFill>
                  <a:schemeClr val="accent6"/>
                </a:solidFill>
              </a:rPr>
              <a:t>: because without a methodical approach to even the obvious stuff, it is easy to miss something, if you have shareholders they may want to share best practice with others or understand what you did. It is also worth having a robust process documented, in case you have to do something like this again.</a:t>
            </a:r>
          </a:p>
        </p:txBody>
      </p:sp>
    </p:spTree>
    <p:extLst>
      <p:ext uri="{BB962C8B-B14F-4D97-AF65-F5344CB8AC3E}">
        <p14:creationId xmlns:p14="http://schemas.microsoft.com/office/powerpoint/2010/main" val="3885847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070E775-D2A4-7549-98CD-CD08AA2ED223}"/>
              </a:ext>
            </a:extLst>
          </p:cNvPr>
          <p:cNvSpPr>
            <a:spLocks noGrp="1"/>
          </p:cNvSpPr>
          <p:nvPr>
            <p:ph type="title"/>
          </p:nvPr>
        </p:nvSpPr>
        <p:spPr>
          <a:xfrm>
            <a:off x="480780" y="385609"/>
            <a:ext cx="10515600" cy="1325563"/>
          </a:xfrm>
        </p:spPr>
        <p:txBody>
          <a:bodyPr/>
          <a:lstStyle/>
          <a:p>
            <a:r>
              <a:rPr lang="en-GB" dirty="0">
                <a:solidFill>
                  <a:schemeClr val="tx1">
                    <a:lumMod val="75000"/>
                    <a:lumOff val="25000"/>
                  </a:schemeClr>
                </a:solidFill>
              </a:rPr>
              <a:t>Phase 2 – Re-Prioritisation </a:t>
            </a:r>
            <a:br>
              <a:rPr lang="en-GB" dirty="0">
                <a:solidFill>
                  <a:schemeClr val="tx1">
                    <a:lumMod val="75000"/>
                    <a:lumOff val="25000"/>
                  </a:schemeClr>
                </a:solidFill>
              </a:rPr>
            </a:br>
            <a:r>
              <a:rPr lang="en-GB" dirty="0">
                <a:solidFill>
                  <a:schemeClr val="tx1">
                    <a:lumMod val="75000"/>
                    <a:lumOff val="25000"/>
                  </a:schemeClr>
                </a:solidFill>
              </a:rPr>
              <a:t> </a:t>
            </a:r>
          </a:p>
        </p:txBody>
      </p:sp>
      <p:sp>
        <p:nvSpPr>
          <p:cNvPr id="6" name="Content Placeholder 5">
            <a:extLst>
              <a:ext uri="{FF2B5EF4-FFF2-40B4-BE49-F238E27FC236}">
                <a16:creationId xmlns:a16="http://schemas.microsoft.com/office/drawing/2014/main" id="{5B4FDD80-F870-0F4A-AB25-0BB6E341CAFD}"/>
              </a:ext>
            </a:extLst>
          </p:cNvPr>
          <p:cNvSpPr>
            <a:spLocks noGrp="1"/>
          </p:cNvSpPr>
          <p:nvPr>
            <p:ph idx="1"/>
          </p:nvPr>
        </p:nvSpPr>
        <p:spPr>
          <a:xfrm>
            <a:off x="480780" y="962709"/>
            <a:ext cx="11498662" cy="651613"/>
          </a:xfrm>
        </p:spPr>
        <p:txBody>
          <a:bodyPr lIns="90000">
            <a:noAutofit/>
          </a:bodyPr>
          <a:lstStyle/>
          <a:p>
            <a:pPr marL="0" indent="0">
              <a:buNone/>
            </a:pPr>
            <a:r>
              <a:rPr lang="en-GB" sz="1700" i="1" dirty="0">
                <a:solidFill>
                  <a:schemeClr val="accent4"/>
                </a:solidFill>
              </a:rPr>
              <a:t>New goals and changes in capacity require re-prioritisation.  Focus on super-serving existing clients and finding ways to pay forward to build new relationships. See our templates section for related tools.</a:t>
            </a:r>
          </a:p>
        </p:txBody>
      </p:sp>
      <p:sp>
        <p:nvSpPr>
          <p:cNvPr id="4" name="Slide Number Placeholder 3">
            <a:extLst>
              <a:ext uri="{FF2B5EF4-FFF2-40B4-BE49-F238E27FC236}">
                <a16:creationId xmlns:a16="http://schemas.microsoft.com/office/drawing/2014/main" id="{5A1B84A9-0183-204C-BFBE-420326F9C1D7}"/>
              </a:ext>
            </a:extLst>
          </p:cNvPr>
          <p:cNvSpPr>
            <a:spLocks noGrp="1"/>
          </p:cNvSpPr>
          <p:nvPr>
            <p:ph type="sldNum" sz="quarter" idx="12"/>
          </p:nvPr>
        </p:nvSpPr>
        <p:spPr/>
        <p:txBody>
          <a:bodyPr/>
          <a:lstStyle/>
          <a:p>
            <a:fld id="{3352CBF5-17B8-4387-88A6-ABF9F8C64D5A}" type="slidenum">
              <a:rPr lang="en-US" smtClean="0"/>
              <a:t>9</a:t>
            </a:fld>
            <a:endParaRPr lang="en-US" dirty="0"/>
          </a:p>
        </p:txBody>
      </p:sp>
      <p:graphicFrame>
        <p:nvGraphicFramePr>
          <p:cNvPr id="7" name="Table 6">
            <a:extLst>
              <a:ext uri="{FF2B5EF4-FFF2-40B4-BE49-F238E27FC236}">
                <a16:creationId xmlns:a16="http://schemas.microsoft.com/office/drawing/2014/main" id="{3475E7D2-F361-2C46-9637-7351E92FAF7C}"/>
              </a:ext>
            </a:extLst>
          </p:cNvPr>
          <p:cNvGraphicFramePr>
            <a:graphicFrameLocks noGrp="1"/>
          </p:cNvGraphicFramePr>
          <p:nvPr>
            <p:extLst>
              <p:ext uri="{D42A27DB-BD31-4B8C-83A1-F6EECF244321}">
                <p14:modId xmlns:p14="http://schemas.microsoft.com/office/powerpoint/2010/main" val="2597419727"/>
              </p:ext>
            </p:extLst>
          </p:nvPr>
        </p:nvGraphicFramePr>
        <p:xfrm>
          <a:off x="480780" y="1557471"/>
          <a:ext cx="11417053" cy="4404360"/>
        </p:xfrm>
        <a:graphic>
          <a:graphicData uri="http://schemas.openxmlformats.org/drawingml/2006/table">
            <a:tbl>
              <a:tblPr firstRow="1" bandRow="1">
                <a:tableStyleId>{00A15C55-8517-42AA-B614-E9B94910E393}</a:tableStyleId>
              </a:tblPr>
              <a:tblGrid>
                <a:gridCol w="3916409">
                  <a:extLst>
                    <a:ext uri="{9D8B030D-6E8A-4147-A177-3AD203B41FA5}">
                      <a16:colId xmlns:a16="http://schemas.microsoft.com/office/drawing/2014/main" val="1109120536"/>
                    </a:ext>
                  </a:extLst>
                </a:gridCol>
                <a:gridCol w="4019980">
                  <a:extLst>
                    <a:ext uri="{9D8B030D-6E8A-4147-A177-3AD203B41FA5}">
                      <a16:colId xmlns:a16="http://schemas.microsoft.com/office/drawing/2014/main" val="740900004"/>
                    </a:ext>
                  </a:extLst>
                </a:gridCol>
                <a:gridCol w="3480664">
                  <a:extLst>
                    <a:ext uri="{9D8B030D-6E8A-4147-A177-3AD203B41FA5}">
                      <a16:colId xmlns:a16="http://schemas.microsoft.com/office/drawing/2014/main" val="2625596813"/>
                    </a:ext>
                  </a:extLst>
                </a:gridCol>
              </a:tblGrid>
              <a:tr h="309306">
                <a:tc>
                  <a:txBody>
                    <a:bodyPr/>
                    <a:lstStyle/>
                    <a:p>
                      <a:r>
                        <a:rPr lang="en-GB" dirty="0"/>
                        <a:t>Activities</a:t>
                      </a:r>
                    </a:p>
                  </a:txBody>
                  <a:tcPr/>
                </a:tc>
                <a:tc>
                  <a:txBody>
                    <a:bodyPr/>
                    <a:lstStyle/>
                    <a:p>
                      <a:r>
                        <a:rPr lang="en-GB" dirty="0"/>
                        <a:t>Data</a:t>
                      </a:r>
                    </a:p>
                  </a:txBody>
                  <a:tcPr/>
                </a:tc>
                <a:tc>
                  <a:txBody>
                    <a:bodyPr/>
                    <a:lstStyle/>
                    <a:p>
                      <a:r>
                        <a:rPr lang="en-GB" dirty="0"/>
                        <a:t>Implementation</a:t>
                      </a:r>
                    </a:p>
                  </a:txBody>
                  <a:tcPr/>
                </a:tc>
                <a:extLst>
                  <a:ext uri="{0D108BD9-81ED-4DB2-BD59-A6C34878D82A}">
                    <a16:rowId xmlns:a16="http://schemas.microsoft.com/office/drawing/2014/main" val="4240807434"/>
                  </a:ext>
                </a:extLst>
              </a:tr>
              <a:tr h="231980">
                <a:tc>
                  <a:txBody>
                    <a:bodyPr/>
                    <a:lstStyle/>
                    <a:p>
                      <a:r>
                        <a:rPr lang="en-GB" sz="1200" b="1" dirty="0">
                          <a:solidFill>
                            <a:schemeClr val="tx1">
                              <a:lumMod val="75000"/>
                              <a:lumOff val="25000"/>
                            </a:schemeClr>
                          </a:solidFill>
                        </a:rPr>
                        <a:t>Internal:</a:t>
                      </a:r>
                    </a:p>
                  </a:txBody>
                  <a:tcPr/>
                </a:tc>
                <a:tc>
                  <a:txBody>
                    <a:bodyPr/>
                    <a:lstStyle/>
                    <a:p>
                      <a:endParaRPr lang="en-GB" sz="1200" dirty="0">
                        <a:solidFill>
                          <a:schemeClr val="tx1">
                            <a:lumMod val="75000"/>
                            <a:lumOff val="25000"/>
                          </a:schemeClr>
                        </a:solidFill>
                      </a:endParaRPr>
                    </a:p>
                  </a:txBody>
                  <a:tcPr/>
                </a:tc>
                <a:tc>
                  <a:txBody>
                    <a:bodyPr/>
                    <a:lstStyle/>
                    <a:p>
                      <a:endParaRPr lang="en-GB" sz="1200" dirty="0">
                        <a:solidFill>
                          <a:schemeClr val="tx1">
                            <a:lumMod val="75000"/>
                            <a:lumOff val="25000"/>
                          </a:schemeClr>
                        </a:solidFill>
                      </a:endParaRPr>
                    </a:p>
                  </a:txBody>
                  <a:tcPr/>
                </a:tc>
                <a:extLst>
                  <a:ext uri="{0D108BD9-81ED-4DB2-BD59-A6C34878D82A}">
                    <a16:rowId xmlns:a16="http://schemas.microsoft.com/office/drawing/2014/main" val="248952496"/>
                  </a:ext>
                </a:extLst>
              </a:tr>
              <a:tr h="1559419">
                <a:tc>
                  <a:txBody>
                    <a:bodyPr/>
                    <a:lstStyle/>
                    <a:p>
                      <a:r>
                        <a:rPr lang="en-GB" sz="1200" i="0" dirty="0">
                          <a:solidFill>
                            <a:schemeClr val="tx1">
                              <a:lumMod val="75000"/>
                              <a:lumOff val="25000"/>
                            </a:schemeClr>
                          </a:solidFill>
                        </a:rPr>
                        <a:t>ADJUST SHORT-MID TERM GOALS AND RE-DEPLOY:</a:t>
                      </a:r>
                    </a:p>
                    <a:p>
                      <a:r>
                        <a:rPr lang="en-GB" sz="1200" dirty="0">
                          <a:solidFill>
                            <a:schemeClr val="tx1">
                              <a:lumMod val="75000"/>
                              <a:lumOff val="25000"/>
                            </a:schemeClr>
                          </a:solidFill>
                        </a:rPr>
                        <a:t>Refocus efforts and re-deploy teams on new tasks and goals (</a:t>
                      </a:r>
                      <a:r>
                        <a:rPr lang="en-GB" sz="1200" i="1" dirty="0">
                          <a:solidFill>
                            <a:schemeClr val="tx1">
                              <a:lumMod val="75000"/>
                              <a:lumOff val="25000"/>
                            </a:schemeClr>
                          </a:solidFill>
                        </a:rPr>
                        <a:t>see Templates section</a:t>
                      </a:r>
                      <a:r>
                        <a:rPr lang="en-GB" sz="1200" dirty="0">
                          <a:solidFill>
                            <a:schemeClr val="tx1">
                              <a:lumMod val="75000"/>
                              <a:lumOff val="25000"/>
                            </a:schemeClr>
                          </a:solidFill>
                        </a:rPr>
                        <a:t>):</a:t>
                      </a:r>
                    </a:p>
                    <a:p>
                      <a:pPr marL="171450" indent="-171450">
                        <a:buFont typeface="Arial" panose="020B0604020202020204" pitchFamily="34" charset="0"/>
                        <a:buChar char="•"/>
                      </a:pPr>
                      <a:r>
                        <a:rPr lang="en-GB" sz="1200" dirty="0">
                          <a:solidFill>
                            <a:schemeClr val="tx1">
                              <a:lumMod val="75000"/>
                              <a:lumOff val="25000"/>
                            </a:schemeClr>
                          </a:solidFill>
                        </a:rPr>
                        <a:t>Essential tasks that your customers depend on must be prioritised and delivered. </a:t>
                      </a:r>
                    </a:p>
                    <a:p>
                      <a:pPr marL="171450" indent="-171450">
                        <a:buFont typeface="Arial" panose="020B0604020202020204" pitchFamily="34" charset="0"/>
                        <a:buChar char="•"/>
                      </a:pPr>
                      <a:r>
                        <a:rPr lang="en-GB" sz="1200" dirty="0">
                          <a:solidFill>
                            <a:schemeClr val="tx1">
                              <a:lumMod val="75000"/>
                              <a:lumOff val="25000"/>
                            </a:schemeClr>
                          </a:solidFill>
                        </a:rPr>
                        <a:t>Explore optional tasks that can be done for long-term benefit while you have the luxury of time - policy updates, handbooks, training etc..</a:t>
                      </a:r>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tx1">
                              <a:lumMod val="75000"/>
                              <a:lumOff val="25000"/>
                            </a:schemeClr>
                          </a:solidFill>
                        </a:rPr>
                        <a:t>Examine and document the services and tasks that MUST be completed now and those that CAN be completed now – i.e. essential vs optional. Write them down and assign owners.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tx1">
                              <a:lumMod val="75000"/>
                              <a:lumOff val="25000"/>
                            </a:schemeClr>
                          </a:solidFill>
                        </a:rPr>
                        <a:t>Conduct 3 key audits / assessments: </a:t>
                      </a:r>
                    </a:p>
                    <a:p>
                      <a:pPr marL="360363" marR="0" lvl="1"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lumMod val="75000"/>
                              <a:lumOff val="25000"/>
                            </a:schemeClr>
                          </a:solidFill>
                        </a:rPr>
                        <a:t>Stop / Start / Continue assessment vs. key goals</a:t>
                      </a:r>
                    </a:p>
                    <a:p>
                      <a:pPr marL="360363" marR="0" lvl="1"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lumMod val="75000"/>
                              <a:lumOff val="25000"/>
                            </a:schemeClr>
                          </a:solidFill>
                        </a:rPr>
                        <a:t>Skills audit to understand which employees can be diverted to new goals</a:t>
                      </a:r>
                    </a:p>
                    <a:p>
                      <a:pPr marL="360363" marR="0" lvl="1" indent="-1746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a:solidFill>
                            <a:schemeClr val="tx1">
                              <a:lumMod val="75000"/>
                              <a:lumOff val="25000"/>
                            </a:schemeClr>
                          </a:solidFill>
                        </a:rPr>
                        <a:t>Activity audit to ensure you have the right balance of expertise and headcount</a:t>
                      </a:r>
                    </a:p>
                  </a:txBody>
                  <a:tcPr/>
                </a:tc>
                <a:tc>
                  <a:txBody>
                    <a:bodyPr/>
                    <a:lstStyle/>
                    <a:p>
                      <a:r>
                        <a:rPr lang="en-GB" sz="1200" dirty="0">
                          <a:solidFill>
                            <a:schemeClr val="tx1">
                              <a:lumMod val="75000"/>
                              <a:lumOff val="25000"/>
                            </a:schemeClr>
                          </a:solidFill>
                        </a:rPr>
                        <a:t>Use a methodical approach to implement new goals with owners, </a:t>
                      </a:r>
                    </a:p>
                    <a:p>
                      <a:r>
                        <a:rPr lang="en-GB" sz="1200" dirty="0">
                          <a:solidFill>
                            <a:schemeClr val="tx1">
                              <a:lumMod val="75000"/>
                              <a:lumOff val="25000"/>
                            </a:schemeClr>
                          </a:solidFill>
                        </a:rPr>
                        <a:t>KPIs and agreed time frames to ensure motivation is maintained. </a:t>
                      </a:r>
                    </a:p>
                  </a:txBody>
                  <a:tcPr/>
                </a:tc>
                <a:extLst>
                  <a:ext uri="{0D108BD9-81ED-4DB2-BD59-A6C34878D82A}">
                    <a16:rowId xmlns:a16="http://schemas.microsoft.com/office/drawing/2014/main" val="3056930408"/>
                  </a:ext>
                </a:extLst>
              </a:tr>
              <a:tr h="231980">
                <a:tc>
                  <a:txBody>
                    <a:bodyPr/>
                    <a:lstStyle/>
                    <a:p>
                      <a:r>
                        <a:rPr lang="en-GB" sz="1200" b="1" dirty="0">
                          <a:solidFill>
                            <a:schemeClr val="tx1">
                              <a:lumMod val="75000"/>
                              <a:lumOff val="25000"/>
                            </a:schemeClr>
                          </a:solidFill>
                        </a:rPr>
                        <a:t>External:</a:t>
                      </a:r>
                    </a:p>
                  </a:txBody>
                  <a:tcPr/>
                </a:tc>
                <a:tc>
                  <a:txBody>
                    <a:bodyPr/>
                    <a:lstStyle/>
                    <a:p>
                      <a:endParaRPr lang="en-GB" sz="1200" dirty="0">
                        <a:solidFill>
                          <a:schemeClr val="tx1">
                            <a:lumMod val="75000"/>
                            <a:lumOff val="25000"/>
                          </a:schemeClr>
                        </a:solidFill>
                      </a:endParaRPr>
                    </a:p>
                  </a:txBody>
                  <a:tcPr/>
                </a:tc>
                <a:tc>
                  <a:txBody>
                    <a:bodyPr/>
                    <a:lstStyle/>
                    <a:p>
                      <a:endParaRPr lang="en-GB" sz="1200" dirty="0">
                        <a:solidFill>
                          <a:schemeClr val="tx1">
                            <a:lumMod val="75000"/>
                            <a:lumOff val="25000"/>
                          </a:schemeClr>
                        </a:solidFill>
                      </a:endParaRPr>
                    </a:p>
                  </a:txBody>
                  <a:tcPr/>
                </a:tc>
                <a:extLst>
                  <a:ext uri="{0D108BD9-81ED-4DB2-BD59-A6C34878D82A}">
                    <a16:rowId xmlns:a16="http://schemas.microsoft.com/office/drawing/2014/main" val="2071065838"/>
                  </a:ext>
                </a:extLst>
              </a:tr>
              <a:tr h="695939">
                <a:tc>
                  <a:txBody>
                    <a:bodyPr/>
                    <a:lstStyle/>
                    <a:p>
                      <a:r>
                        <a:rPr lang="en-GB" sz="1200" dirty="0">
                          <a:solidFill>
                            <a:schemeClr val="tx1">
                              <a:lumMod val="75000"/>
                              <a:lumOff val="25000"/>
                            </a:schemeClr>
                          </a:solidFill>
                        </a:rPr>
                        <a:t>SUPER-SERVE EXISTING TOP CUSTOMERS:</a:t>
                      </a:r>
                    </a:p>
                    <a:p>
                      <a:r>
                        <a:rPr lang="en-GB" sz="1200" dirty="0">
                          <a:solidFill>
                            <a:schemeClr val="tx1">
                              <a:lumMod val="75000"/>
                              <a:lumOff val="25000"/>
                            </a:schemeClr>
                          </a:solidFill>
                        </a:rPr>
                        <a:t>Prioritise both delivering and communicating with your customers that you understand their problems.  Be the solution where possible. </a:t>
                      </a:r>
                    </a:p>
                  </a:txBody>
                  <a:tcPr/>
                </a:tc>
                <a:tc>
                  <a:txBody>
                    <a:bodyPr/>
                    <a:lstStyle/>
                    <a:p>
                      <a:pPr marL="171450" indent="-171450">
                        <a:buFont typeface="Arial" panose="020B0604020202020204" pitchFamily="34" charset="0"/>
                        <a:buChar char="•"/>
                      </a:pPr>
                      <a:r>
                        <a:rPr lang="en-GB" sz="1200" dirty="0">
                          <a:solidFill>
                            <a:schemeClr val="tx1">
                              <a:lumMod val="75000"/>
                              <a:lumOff val="25000"/>
                            </a:schemeClr>
                          </a:solidFill>
                        </a:rPr>
                        <a:t>Rank customers by last 5 years’ income, best payers What are your customers saying? Document their pain points and align with your reprioritisation goals to deliver.</a:t>
                      </a:r>
                    </a:p>
                  </a:txBody>
                  <a:tcPr/>
                </a:tc>
                <a:tc>
                  <a:txBody>
                    <a:bodyPr/>
                    <a:lstStyle/>
                    <a:p>
                      <a:r>
                        <a:rPr lang="en-GB" sz="1100" dirty="0">
                          <a:solidFill>
                            <a:schemeClr val="tx1">
                              <a:lumMod val="75000"/>
                              <a:lumOff val="25000"/>
                            </a:schemeClr>
                          </a:solidFill>
                        </a:rPr>
                        <a:t>Create service plan and associated communications. Support with value-added services e.g. collateral, re-versioned content, low-cost models</a:t>
                      </a:r>
                    </a:p>
                  </a:txBody>
                  <a:tcPr/>
                </a:tc>
                <a:extLst>
                  <a:ext uri="{0D108BD9-81ED-4DB2-BD59-A6C34878D82A}">
                    <a16:rowId xmlns:a16="http://schemas.microsoft.com/office/drawing/2014/main" val="3249349902"/>
                  </a:ext>
                </a:extLst>
              </a:tr>
              <a:tr h="695939">
                <a:tc>
                  <a:txBody>
                    <a:bodyPr/>
                    <a:lstStyle/>
                    <a:p>
                      <a:r>
                        <a:rPr lang="en-GB" sz="1200" dirty="0">
                          <a:solidFill>
                            <a:schemeClr val="tx1">
                              <a:lumMod val="75000"/>
                              <a:lumOff val="25000"/>
                            </a:schemeClr>
                          </a:solidFill>
                        </a:rPr>
                        <a:t>BUILD NEW RELATIONSHIPS: </a:t>
                      </a:r>
                    </a:p>
                    <a:p>
                      <a:r>
                        <a:rPr lang="en-GB" sz="1200" dirty="0">
                          <a:solidFill>
                            <a:schemeClr val="tx1">
                              <a:lumMod val="75000"/>
                              <a:lumOff val="25000"/>
                            </a:schemeClr>
                          </a:solidFill>
                        </a:rPr>
                        <a:t>What are the emerging trends you have the skills to deliver on?  How can you serve them innovatively?</a:t>
                      </a:r>
                    </a:p>
                  </a:txBody>
                  <a:tcPr/>
                </a:tc>
                <a:tc>
                  <a:txBody>
                    <a:bodyPr/>
                    <a:lstStyle/>
                    <a:p>
                      <a:r>
                        <a:rPr lang="en-GB" sz="1200" dirty="0">
                          <a:solidFill>
                            <a:schemeClr val="tx1">
                              <a:lumMod val="75000"/>
                              <a:lumOff val="25000"/>
                            </a:schemeClr>
                          </a:solidFill>
                        </a:rPr>
                        <a:t>Develop new client list via desk research</a:t>
                      </a:r>
                    </a:p>
                  </a:txBody>
                  <a:tcPr/>
                </a:tc>
                <a:tc>
                  <a:txBody>
                    <a:bodyPr/>
                    <a:lstStyle/>
                    <a:p>
                      <a:r>
                        <a:rPr lang="en-GB" sz="1200" dirty="0">
                          <a:solidFill>
                            <a:schemeClr val="tx1">
                              <a:lumMod val="75000"/>
                              <a:lumOff val="25000"/>
                            </a:schemeClr>
                          </a:solidFill>
                        </a:rPr>
                        <a:t>Divide new client list among key front-line staff – document learnings to build future long-term sales pipeline. Be cautious and ensure all contact is bespoke – don’t spam.</a:t>
                      </a:r>
                    </a:p>
                  </a:txBody>
                  <a:tcPr/>
                </a:tc>
                <a:extLst>
                  <a:ext uri="{0D108BD9-81ED-4DB2-BD59-A6C34878D82A}">
                    <a16:rowId xmlns:a16="http://schemas.microsoft.com/office/drawing/2014/main" val="218397808"/>
                  </a:ext>
                </a:extLst>
              </a:tr>
            </a:tbl>
          </a:graphicData>
        </a:graphic>
      </p:graphicFrame>
      <p:sp>
        <p:nvSpPr>
          <p:cNvPr id="9" name="TextBox 8">
            <a:extLst>
              <a:ext uri="{FF2B5EF4-FFF2-40B4-BE49-F238E27FC236}">
                <a16:creationId xmlns:a16="http://schemas.microsoft.com/office/drawing/2014/main" id="{AEAD848B-B24A-0042-9AE5-8C4B5D946431}"/>
              </a:ext>
            </a:extLst>
          </p:cNvPr>
          <p:cNvSpPr txBox="1"/>
          <p:nvPr/>
        </p:nvSpPr>
        <p:spPr>
          <a:xfrm>
            <a:off x="2209142" y="6020998"/>
            <a:ext cx="9563008" cy="738664"/>
          </a:xfrm>
          <a:prstGeom prst="rect">
            <a:avLst/>
          </a:prstGeom>
          <a:noFill/>
        </p:spPr>
        <p:txBody>
          <a:bodyPr wrap="square" rtlCol="0">
            <a:spAutoFit/>
          </a:bodyPr>
          <a:lstStyle/>
          <a:p>
            <a:r>
              <a:rPr lang="en-GB" sz="1400" i="1" u="sng" dirty="0">
                <a:solidFill>
                  <a:schemeClr val="accent6"/>
                </a:solidFill>
              </a:rPr>
              <a:t>Why it’s important</a:t>
            </a:r>
            <a:r>
              <a:rPr lang="en-GB" sz="1400" i="1" dirty="0">
                <a:solidFill>
                  <a:schemeClr val="accent6"/>
                </a:solidFill>
              </a:rPr>
              <a:t>: Even when business changes, it’s difficult to break old habits of prioritisation and it’s tempting to keep team structures intact. Use this phase to communicate priority changes up front and set up a method for measurement.  Use the burning platform to get engagement and buy-in for change.</a:t>
            </a:r>
          </a:p>
        </p:txBody>
      </p:sp>
    </p:spTree>
    <p:extLst>
      <p:ext uri="{BB962C8B-B14F-4D97-AF65-F5344CB8AC3E}">
        <p14:creationId xmlns:p14="http://schemas.microsoft.com/office/powerpoint/2010/main" val="1150661496"/>
      </p:ext>
    </p:extLst>
  </p:cSld>
  <p:clrMapOvr>
    <a:masterClrMapping/>
  </p:clrMapOvr>
</p:sld>
</file>

<file path=ppt/theme/theme1.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TotalTime>
  <Words>3400</Words>
  <Application>Microsoft Macintosh PowerPoint</Application>
  <PresentationFormat>Widescreen</PresentationFormat>
  <Paragraphs>235</Paragraphs>
  <Slides>19</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Calibri</vt:lpstr>
      <vt:lpstr>Century Gothic</vt:lpstr>
      <vt:lpstr>Wingdings 2</vt:lpstr>
      <vt:lpstr>Office Theme</vt:lpstr>
      <vt:lpstr>Worksheet</vt:lpstr>
      <vt:lpstr>How to create a Covid19 Strategy</vt:lpstr>
      <vt:lpstr>Contents</vt:lpstr>
      <vt:lpstr>Forward</vt:lpstr>
      <vt:lpstr>What the market is doing (right now) Content producers and distributors / broadcasters worldwide are working WITH the coronavirus situation to deliver value to audiences. Examples are below.</vt:lpstr>
      <vt:lpstr>What the future might hold The impacts of social distancing may change the way we work for ever</vt:lpstr>
      <vt:lpstr>Methodology By adopting a structured approach, organisations can work through the issues in a timely and efficient manner, without getting overwhelmed.</vt:lpstr>
      <vt:lpstr>Before you start…</vt:lpstr>
      <vt:lpstr>Phase 1 – Damage Limitation  </vt:lpstr>
      <vt:lpstr>Phase 2 – Re-Prioritisation   </vt:lpstr>
      <vt:lpstr>Phase 3 – Innovation   </vt:lpstr>
      <vt:lpstr>Templates</vt:lpstr>
      <vt:lpstr>COVID19 Strategic Plan</vt:lpstr>
      <vt:lpstr>Goal Setting</vt:lpstr>
      <vt:lpstr>Stop Start Continue Assessment</vt:lpstr>
      <vt:lpstr>Skills Audit</vt:lpstr>
      <vt:lpstr>Activity Audit</vt:lpstr>
      <vt:lpstr>RACI (optional) RACI is a commonly used tool to understand who is Responsible (i.e. doing the work to achieve the task), Accountable (i.e. the one ultimately answerable for the correct and thorough delivery of the task and the one who delegates to those who are responsible), Consulted (i.e. those whose opinions are sought, typically subject matter experts or key stakeholders and with whom, there is two-way communication) and Informed (i.e. those who are kept up to date on progress, usually with one-way communication)</vt:lpstr>
      <vt:lpstr>Authored by…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create a Covid19 Strategy</dc:title>
  <dc:creator>Katharine Lewis</dc:creator>
  <cp:lastModifiedBy>Tricia Duffy</cp:lastModifiedBy>
  <cp:revision>57</cp:revision>
  <dcterms:created xsi:type="dcterms:W3CDTF">2020-04-02T09:09:02Z</dcterms:created>
  <dcterms:modified xsi:type="dcterms:W3CDTF">2020-04-28T15:19:20Z</dcterms:modified>
</cp:coreProperties>
</file>